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comments/comment3.xml" ContentType="application/vnd.openxmlformats-officedocument.presentationml.comments+xml"/>
  <Override PartName="/ppt/notesSlides/notesSlide8.xml" ContentType="application/vnd.openxmlformats-officedocument.presentationml.notesSlide+xml"/>
  <Override PartName="/ppt/comments/comment4.xml" ContentType="application/vnd.openxmlformats-officedocument.presentationml.comments+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comments/comment6.xml" ContentType="application/vnd.openxmlformats-officedocument.presentationml.comments+xml"/>
  <Override PartName="/ppt/notesSlides/notesSlide11.xml" ContentType="application/vnd.openxmlformats-officedocument.presentationml.notesSlide+xml"/>
  <Override PartName="/ppt/comments/comment7.xml" ContentType="application/vnd.openxmlformats-officedocument.presentationml.comments+xml"/>
  <Override PartName="/ppt/notesSlides/notesSlide12.xml" ContentType="application/vnd.openxmlformats-officedocument.presentationml.notesSlide+xml"/>
  <Override PartName="/ppt/comments/comment8.xml" ContentType="application/vnd.openxmlformats-officedocument.presentationml.comments+xml"/>
  <Override PartName="/ppt/notesSlides/notesSlide13.xml" ContentType="application/vnd.openxmlformats-officedocument.presentationml.notesSlide+xml"/>
  <Override PartName="/ppt/comments/comment9.xml" ContentType="application/vnd.openxmlformats-officedocument.presentationml.comments+xml"/>
  <Override PartName="/ppt/notesSlides/notesSlide14.xml" ContentType="application/vnd.openxmlformats-officedocument.presentationml.notesSlide+xml"/>
  <Override PartName="/ppt/comments/comment10.xml" ContentType="application/vnd.openxmlformats-officedocument.presentationml.comments+xml"/>
  <Override PartName="/ppt/notesSlides/notesSlide15.xml" ContentType="application/vnd.openxmlformats-officedocument.presentationml.notesSlide+xml"/>
  <Override PartName="/ppt/comments/comment11.xml" ContentType="application/vnd.openxmlformats-officedocument.presentationml.comments+xml"/>
  <Override PartName="/ppt/notesSlides/notesSlide16.xml" ContentType="application/vnd.openxmlformats-officedocument.presentationml.notesSlide+xml"/>
  <Override PartName="/ppt/comments/comment12.xml" ContentType="application/vnd.openxmlformats-officedocument.presentationml.comments+xml"/>
  <Override PartName="/ppt/notesSlides/notesSlide17.xml" ContentType="application/vnd.openxmlformats-officedocument.presentationml.notesSlide+xml"/>
  <Override PartName="/ppt/comments/comment13.xml" ContentType="application/vnd.openxmlformats-officedocument.presentationml.comments+xml"/>
  <Override PartName="/ppt/notesSlides/notesSlide18.xml" ContentType="application/vnd.openxmlformats-officedocument.presentationml.notesSlide+xml"/>
  <Override PartName="/ppt/comments/comment14.xml" ContentType="application/vnd.openxmlformats-officedocument.presentationml.comments+xml"/>
  <Override PartName="/ppt/notesSlides/notesSlide19.xml" ContentType="application/vnd.openxmlformats-officedocument.presentationml.notesSlide+xml"/>
  <Override PartName="/ppt/comments/comment15.xml" ContentType="application/vnd.openxmlformats-officedocument.presentationml.comments+xml"/>
  <Override PartName="/ppt/notesSlides/notesSlide20.xml" ContentType="application/vnd.openxmlformats-officedocument.presentationml.notesSlide+xml"/>
  <Override PartName="/ppt/comments/comment16.xml" ContentType="application/vnd.openxmlformats-officedocument.presentationml.comments+xml"/>
  <Override PartName="/ppt/notesSlides/notesSlide21.xml" ContentType="application/vnd.openxmlformats-officedocument.presentationml.notesSlide+xml"/>
  <Override PartName="/ppt/comments/comment17.xml" ContentType="application/vnd.openxmlformats-officedocument.presentationml.comments+xml"/>
  <Override PartName="/ppt/notesSlides/notesSlide22.xml" ContentType="application/vnd.openxmlformats-officedocument.presentationml.notesSlide+xml"/>
  <Override PartName="/ppt/comments/comment18.xml" ContentType="application/vnd.openxmlformats-officedocument.presentationml.comments+xml"/>
  <Override PartName="/ppt/notesSlides/notesSlide23.xml" ContentType="application/vnd.openxmlformats-officedocument.presentationml.notesSlide+xml"/>
  <Override PartName="/ppt/comments/comment19.xml" ContentType="application/vnd.openxmlformats-officedocument.presentationml.comments+xml"/>
  <Override PartName="/ppt/notesSlides/notesSlide24.xml" ContentType="application/vnd.openxmlformats-officedocument.presentationml.notesSlide+xml"/>
  <Override PartName="/ppt/comments/comment20.xml" ContentType="application/vnd.openxmlformats-officedocument.presentationml.comments+xml"/>
  <Override PartName="/ppt/notesSlides/notesSlide25.xml" ContentType="application/vnd.openxmlformats-officedocument.presentationml.notesSlide+xml"/>
  <Override PartName="/ppt/comments/comment21.xml" ContentType="application/vnd.openxmlformats-officedocument.presentationml.comments+xml"/>
  <Override PartName="/ppt/notesSlides/notesSlide26.xml" ContentType="application/vnd.openxmlformats-officedocument.presentationml.notesSlide+xml"/>
  <Override PartName="/ppt/comments/comment2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9"/>
  </p:notesMasterIdLst>
  <p:sldIdLst>
    <p:sldId id="276" r:id="rId2"/>
    <p:sldId id="279" r:id="rId3"/>
    <p:sldId id="303" r:id="rId4"/>
    <p:sldId id="304" r:id="rId5"/>
    <p:sldId id="305" r:id="rId6"/>
    <p:sldId id="307" r:id="rId7"/>
    <p:sldId id="308" r:id="rId8"/>
    <p:sldId id="309" r:id="rId9"/>
    <p:sldId id="312" r:id="rId10"/>
    <p:sldId id="313" r:id="rId11"/>
    <p:sldId id="315" r:id="rId12"/>
    <p:sldId id="314"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9" r:id="rId26"/>
    <p:sldId id="330" r:id="rId27"/>
    <p:sldId id="33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9">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initials="M"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80" d="100"/>
          <a:sy n="80" d="100"/>
        </p:scale>
        <p:origin x="48" y="48"/>
      </p:cViewPr>
      <p:guideLst>
        <p:guide orient="horz" pos="2129"/>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19T16:55:56.563" idx="1">
    <p:pos x="7680" y="1224"/>
    <p:text/>
  </p:cm>
</p:cmLst>
</file>

<file path=ppt/comments/comment10.xml><?xml version="1.0" encoding="utf-8"?>
<p:cmLst xmlns:a="http://schemas.openxmlformats.org/drawingml/2006/main" xmlns:r="http://schemas.openxmlformats.org/officeDocument/2006/relationships" xmlns:p="http://schemas.openxmlformats.org/presentationml/2006/main">
  <p:cm authorId="1" dt="2020-06-19T16:55:56.563" idx="4">
    <p:pos x="7680" y="1224"/>
    <p:text/>
  </p:cm>
</p:cmLst>
</file>

<file path=ppt/comments/comment11.xml><?xml version="1.0" encoding="utf-8"?>
<p:cmLst xmlns:a="http://schemas.openxmlformats.org/drawingml/2006/main" xmlns:r="http://schemas.openxmlformats.org/officeDocument/2006/relationships" xmlns:p="http://schemas.openxmlformats.org/presentationml/2006/main">
  <p:cm authorId="1" dt="2020-06-19T16:55:56.563" idx="5">
    <p:pos x="7680" y="1224"/>
    <p:text/>
  </p:cm>
</p:cmLst>
</file>

<file path=ppt/comments/comment12.xml><?xml version="1.0" encoding="utf-8"?>
<p:cmLst xmlns:a="http://schemas.openxmlformats.org/drawingml/2006/main" xmlns:r="http://schemas.openxmlformats.org/officeDocument/2006/relationships" xmlns:p="http://schemas.openxmlformats.org/presentationml/2006/main">
  <p:cm authorId="1" dt="2020-06-19T16:55:56.563" idx="6">
    <p:pos x="7680" y="1224"/>
    <p:text/>
  </p:cm>
</p:cmLst>
</file>

<file path=ppt/comments/comment13.xml><?xml version="1.0" encoding="utf-8"?>
<p:cmLst xmlns:a="http://schemas.openxmlformats.org/drawingml/2006/main" xmlns:r="http://schemas.openxmlformats.org/officeDocument/2006/relationships" xmlns:p="http://schemas.openxmlformats.org/presentationml/2006/main">
  <p:cm authorId="1" dt="2020-06-19T16:55:56.563" idx="7">
    <p:pos x="7680" y="1224"/>
    <p:text/>
  </p:cm>
</p:cmLst>
</file>

<file path=ppt/comments/comment14.xml><?xml version="1.0" encoding="utf-8"?>
<p:cmLst xmlns:a="http://schemas.openxmlformats.org/drawingml/2006/main" xmlns:r="http://schemas.openxmlformats.org/officeDocument/2006/relationships" xmlns:p="http://schemas.openxmlformats.org/presentationml/2006/main">
  <p:cm authorId="1" dt="2020-06-19T16:55:56.563" idx="8">
    <p:pos x="7680" y="1224"/>
    <p:text/>
  </p:cm>
</p:cmLst>
</file>

<file path=ppt/comments/comment15.xml><?xml version="1.0" encoding="utf-8"?>
<p:cmLst xmlns:a="http://schemas.openxmlformats.org/drawingml/2006/main" xmlns:r="http://schemas.openxmlformats.org/officeDocument/2006/relationships" xmlns:p="http://schemas.openxmlformats.org/presentationml/2006/main">
  <p:cm authorId="1" dt="2020-06-19T16:55:56.563" idx="9">
    <p:pos x="7680" y="1224"/>
    <p:text/>
  </p:cm>
</p:cmLst>
</file>

<file path=ppt/comments/comment16.xml><?xml version="1.0" encoding="utf-8"?>
<p:cmLst xmlns:a="http://schemas.openxmlformats.org/drawingml/2006/main" xmlns:r="http://schemas.openxmlformats.org/officeDocument/2006/relationships" xmlns:p="http://schemas.openxmlformats.org/presentationml/2006/main">
  <p:cm authorId="1" dt="2020-06-19T16:55:56.563" idx="10">
    <p:pos x="7680" y="1224"/>
    <p:text/>
  </p:cm>
</p:cmLst>
</file>

<file path=ppt/comments/comment17.xml><?xml version="1.0" encoding="utf-8"?>
<p:cmLst xmlns:a="http://schemas.openxmlformats.org/drawingml/2006/main" xmlns:r="http://schemas.openxmlformats.org/officeDocument/2006/relationships" xmlns:p="http://schemas.openxmlformats.org/presentationml/2006/main">
  <p:cm authorId="1" dt="2020-06-19T16:55:56.563" idx="11">
    <p:pos x="7680" y="1224"/>
    <p:text/>
  </p:cm>
</p:cmLst>
</file>

<file path=ppt/comments/comment18.xml><?xml version="1.0" encoding="utf-8"?>
<p:cmLst xmlns:a="http://schemas.openxmlformats.org/drawingml/2006/main" xmlns:r="http://schemas.openxmlformats.org/officeDocument/2006/relationships" xmlns:p="http://schemas.openxmlformats.org/presentationml/2006/main">
  <p:cm authorId="1" dt="2020-06-19T16:55:56.563" idx="12">
    <p:pos x="7680" y="1224"/>
    <p:text/>
  </p:cm>
</p:cmLst>
</file>

<file path=ppt/comments/comment19.xml><?xml version="1.0" encoding="utf-8"?>
<p:cmLst xmlns:a="http://schemas.openxmlformats.org/drawingml/2006/main" xmlns:r="http://schemas.openxmlformats.org/officeDocument/2006/relationships" xmlns:p="http://schemas.openxmlformats.org/presentationml/2006/main">
  <p:cm authorId="1" dt="2020-06-19T16:55:56.563" idx="13">
    <p:pos x="7680" y="1224"/>
    <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0-06-19T16:55:56.563" idx="1">
    <p:pos x="7680" y="1224"/>
    <p:text/>
  </p:cm>
</p:cmLst>
</file>

<file path=ppt/comments/comment20.xml><?xml version="1.0" encoding="utf-8"?>
<p:cmLst xmlns:a="http://schemas.openxmlformats.org/drawingml/2006/main" xmlns:r="http://schemas.openxmlformats.org/officeDocument/2006/relationships" xmlns:p="http://schemas.openxmlformats.org/presentationml/2006/main">
  <p:cm authorId="1" dt="2020-06-19T16:55:56.563" idx="15">
    <p:pos x="7680" y="1224"/>
    <p:text/>
  </p:cm>
</p:cmLst>
</file>

<file path=ppt/comments/comment21.xml><?xml version="1.0" encoding="utf-8"?>
<p:cmLst xmlns:a="http://schemas.openxmlformats.org/drawingml/2006/main" xmlns:r="http://schemas.openxmlformats.org/officeDocument/2006/relationships" xmlns:p="http://schemas.openxmlformats.org/presentationml/2006/main">
  <p:cm authorId="1" dt="2020-06-19T16:55:56.563" idx="16">
    <p:pos x="7680" y="1224"/>
    <p:text/>
  </p:cm>
</p:cmLst>
</file>

<file path=ppt/comments/comment22.xml><?xml version="1.0" encoding="utf-8"?>
<p:cmLst xmlns:a="http://schemas.openxmlformats.org/drawingml/2006/main" xmlns:r="http://schemas.openxmlformats.org/officeDocument/2006/relationships" xmlns:p="http://schemas.openxmlformats.org/presentationml/2006/main">
  <p:cm authorId="1" dt="2020-06-19T16:55:56.563" idx="17">
    <p:pos x="7680" y="1224"/>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20-06-19T16:55:56.563" idx="1">
    <p:pos x="7680" y="1224"/>
    <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20-06-19T16:55:56.563" idx="1">
    <p:pos x="7680" y="1224"/>
    <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20-06-19T16:55:56.563" idx="1">
    <p:pos x="7680" y="1224"/>
    <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20-06-19T16:55:56.563" idx="1">
    <p:pos x="7680" y="1224"/>
    <p:text/>
  </p:cm>
</p:cmLst>
</file>

<file path=ppt/comments/comment7.xml><?xml version="1.0" encoding="utf-8"?>
<p:cmLst xmlns:a="http://schemas.openxmlformats.org/drawingml/2006/main" xmlns:r="http://schemas.openxmlformats.org/officeDocument/2006/relationships" xmlns:p="http://schemas.openxmlformats.org/presentationml/2006/main">
  <p:cm authorId="1" dt="2020-06-19T16:55:56.563" idx="1">
    <p:pos x="7680" y="1224"/>
    <p:text/>
  </p:cm>
</p:cmLst>
</file>

<file path=ppt/comments/comment8.xml><?xml version="1.0" encoding="utf-8"?>
<p:cmLst xmlns:a="http://schemas.openxmlformats.org/drawingml/2006/main" xmlns:r="http://schemas.openxmlformats.org/officeDocument/2006/relationships" xmlns:p="http://schemas.openxmlformats.org/presentationml/2006/main">
  <p:cm authorId="1" dt="2020-06-19T16:55:56.563" idx="2">
    <p:pos x="7680" y="1224"/>
    <p:text/>
  </p:cm>
</p:cmLst>
</file>

<file path=ppt/comments/comment9.xml><?xml version="1.0" encoding="utf-8"?>
<p:cmLst xmlns:a="http://schemas.openxmlformats.org/drawingml/2006/main" xmlns:r="http://schemas.openxmlformats.org/officeDocument/2006/relationships" xmlns:p="http://schemas.openxmlformats.org/presentationml/2006/main">
  <p:cm authorId="1" dt="2020-06-19T16:55:56.563" idx="3">
    <p:pos x="7680" y="1224"/>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27CBF9-551C-4A60-BEC3-7F34EF0889E3}" type="datetimeFigureOut">
              <a:rPr lang="en-US" smtClean="0"/>
              <a:t>7/24/2023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3DA921-FA6F-4E31-A9F5-EB33D5FD59D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13</a:t>
            </a:fld>
            <a:endParaRPr lang="en-US"/>
          </a:p>
        </p:txBody>
      </p:sp>
    </p:spTree>
    <p:extLst>
      <p:ext uri="{BB962C8B-B14F-4D97-AF65-F5344CB8AC3E}">
        <p14:creationId xmlns:p14="http://schemas.microsoft.com/office/powerpoint/2010/main" val="3409977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14</a:t>
            </a:fld>
            <a:endParaRPr lang="en-US"/>
          </a:p>
        </p:txBody>
      </p:sp>
    </p:spTree>
    <p:extLst>
      <p:ext uri="{BB962C8B-B14F-4D97-AF65-F5344CB8AC3E}">
        <p14:creationId xmlns:p14="http://schemas.microsoft.com/office/powerpoint/2010/main" val="471655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15</a:t>
            </a:fld>
            <a:endParaRPr lang="en-US"/>
          </a:p>
        </p:txBody>
      </p:sp>
    </p:spTree>
    <p:extLst>
      <p:ext uri="{BB962C8B-B14F-4D97-AF65-F5344CB8AC3E}">
        <p14:creationId xmlns:p14="http://schemas.microsoft.com/office/powerpoint/2010/main" val="3624304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16</a:t>
            </a:fld>
            <a:endParaRPr lang="en-US"/>
          </a:p>
        </p:txBody>
      </p:sp>
    </p:spTree>
    <p:extLst>
      <p:ext uri="{BB962C8B-B14F-4D97-AF65-F5344CB8AC3E}">
        <p14:creationId xmlns:p14="http://schemas.microsoft.com/office/powerpoint/2010/main" val="1008893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17</a:t>
            </a:fld>
            <a:endParaRPr lang="en-US"/>
          </a:p>
        </p:txBody>
      </p:sp>
    </p:spTree>
    <p:extLst>
      <p:ext uri="{BB962C8B-B14F-4D97-AF65-F5344CB8AC3E}">
        <p14:creationId xmlns:p14="http://schemas.microsoft.com/office/powerpoint/2010/main" val="86185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18</a:t>
            </a:fld>
            <a:endParaRPr lang="en-US"/>
          </a:p>
        </p:txBody>
      </p:sp>
    </p:spTree>
    <p:extLst>
      <p:ext uri="{BB962C8B-B14F-4D97-AF65-F5344CB8AC3E}">
        <p14:creationId xmlns:p14="http://schemas.microsoft.com/office/powerpoint/2010/main" val="1017129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19</a:t>
            </a:fld>
            <a:endParaRPr lang="en-US"/>
          </a:p>
        </p:txBody>
      </p:sp>
    </p:spTree>
    <p:extLst>
      <p:ext uri="{BB962C8B-B14F-4D97-AF65-F5344CB8AC3E}">
        <p14:creationId xmlns:p14="http://schemas.microsoft.com/office/powerpoint/2010/main" val="529344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20</a:t>
            </a:fld>
            <a:endParaRPr lang="en-US"/>
          </a:p>
        </p:txBody>
      </p:sp>
    </p:spTree>
    <p:extLst>
      <p:ext uri="{BB962C8B-B14F-4D97-AF65-F5344CB8AC3E}">
        <p14:creationId xmlns:p14="http://schemas.microsoft.com/office/powerpoint/2010/main" val="3926073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21</a:t>
            </a:fld>
            <a:endParaRPr lang="en-US"/>
          </a:p>
        </p:txBody>
      </p:sp>
    </p:spTree>
    <p:extLst>
      <p:ext uri="{BB962C8B-B14F-4D97-AF65-F5344CB8AC3E}">
        <p14:creationId xmlns:p14="http://schemas.microsoft.com/office/powerpoint/2010/main" val="1122118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22</a:t>
            </a:fld>
            <a:endParaRPr lang="en-US"/>
          </a:p>
        </p:txBody>
      </p:sp>
    </p:spTree>
    <p:extLst>
      <p:ext uri="{BB962C8B-B14F-4D97-AF65-F5344CB8AC3E}">
        <p14:creationId xmlns:p14="http://schemas.microsoft.com/office/powerpoint/2010/main" val="8060714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23</a:t>
            </a:fld>
            <a:endParaRPr lang="en-US"/>
          </a:p>
        </p:txBody>
      </p:sp>
    </p:spTree>
    <p:extLst>
      <p:ext uri="{BB962C8B-B14F-4D97-AF65-F5344CB8AC3E}">
        <p14:creationId xmlns:p14="http://schemas.microsoft.com/office/powerpoint/2010/main" val="13961963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24</a:t>
            </a:fld>
            <a:endParaRPr lang="en-US"/>
          </a:p>
        </p:txBody>
      </p:sp>
    </p:spTree>
    <p:extLst>
      <p:ext uri="{BB962C8B-B14F-4D97-AF65-F5344CB8AC3E}">
        <p14:creationId xmlns:p14="http://schemas.microsoft.com/office/powerpoint/2010/main" val="3491427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25</a:t>
            </a:fld>
            <a:endParaRPr lang="en-US"/>
          </a:p>
        </p:txBody>
      </p:sp>
    </p:spTree>
    <p:extLst>
      <p:ext uri="{BB962C8B-B14F-4D97-AF65-F5344CB8AC3E}">
        <p14:creationId xmlns:p14="http://schemas.microsoft.com/office/powerpoint/2010/main" val="699501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26</a:t>
            </a:fld>
            <a:endParaRPr lang="en-US"/>
          </a:p>
        </p:txBody>
      </p:sp>
    </p:spTree>
    <p:extLst>
      <p:ext uri="{BB962C8B-B14F-4D97-AF65-F5344CB8AC3E}">
        <p14:creationId xmlns:p14="http://schemas.microsoft.com/office/powerpoint/2010/main" val="3385147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27</a:t>
            </a:fld>
            <a:endParaRPr lang="en-US"/>
          </a:p>
        </p:txBody>
      </p:sp>
    </p:spTree>
    <p:extLst>
      <p:ext uri="{BB962C8B-B14F-4D97-AF65-F5344CB8AC3E}">
        <p14:creationId xmlns:p14="http://schemas.microsoft.com/office/powerpoint/2010/main" val="268364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DA921-FA6F-4E31-A9F5-EB33D5FD59D0}"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2396A2-6C55-4AD5-A606-EB2EB5D7BEBB}" type="datetime1">
              <a:rPr lang="en-US" smtClean="0"/>
              <a:t>7/24/2023</a:t>
            </a:fld>
            <a:endParaRPr lang="en-US"/>
          </a:p>
        </p:txBody>
      </p:sp>
      <p:sp>
        <p:nvSpPr>
          <p:cNvPr id="5" name="Footer Placeholder 4"/>
          <p:cNvSpPr>
            <a:spLocks noGrp="1"/>
          </p:cNvSpPr>
          <p:nvPr>
            <p:ph type="ftr" sz="quarter" idx="11"/>
          </p:nvPr>
        </p:nvSpPr>
        <p:spPr/>
        <p:txBody>
          <a:bodyPr/>
          <a:lstStyle/>
          <a:p>
            <a:r>
              <a:rPr lang="en-US"/>
              <a:t>16PCA201/PROGRAMMING IN ANGULARJA AND BOOTSTRAP</a:t>
            </a:r>
          </a:p>
        </p:txBody>
      </p:sp>
      <p:sp>
        <p:nvSpPr>
          <p:cNvPr id="6" name="Slide Number Placeholder 5"/>
          <p:cNvSpPr>
            <a:spLocks noGrp="1"/>
          </p:cNvSpPr>
          <p:nvPr>
            <p:ph type="sldNum" sz="quarter" idx="12"/>
          </p:nvPr>
        </p:nvSpPr>
        <p:spPr/>
        <p:txBody>
          <a:bodyPr/>
          <a:lstStyle/>
          <a:p>
            <a:fld id="{78FBA32F-B777-40B3-9E0A-EB5CF3AA175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01D517-AF11-4D81-938B-B73BFE23190A}" type="datetime1">
              <a:rPr lang="en-US" smtClean="0"/>
              <a:t>7/24/2023</a:t>
            </a:fld>
            <a:endParaRPr lang="en-US"/>
          </a:p>
        </p:txBody>
      </p:sp>
      <p:sp>
        <p:nvSpPr>
          <p:cNvPr id="5" name="Footer Placeholder 4"/>
          <p:cNvSpPr>
            <a:spLocks noGrp="1"/>
          </p:cNvSpPr>
          <p:nvPr>
            <p:ph type="ftr" sz="quarter" idx="11"/>
          </p:nvPr>
        </p:nvSpPr>
        <p:spPr/>
        <p:txBody>
          <a:bodyPr/>
          <a:lstStyle/>
          <a:p>
            <a:r>
              <a:rPr lang="en-US"/>
              <a:t>16PCA201/PROGRAMMING IN ANGULARJA AND BOOTSTRAP</a:t>
            </a:r>
          </a:p>
        </p:txBody>
      </p:sp>
      <p:sp>
        <p:nvSpPr>
          <p:cNvPr id="6" name="Slide Number Placeholder 5"/>
          <p:cNvSpPr>
            <a:spLocks noGrp="1"/>
          </p:cNvSpPr>
          <p:nvPr>
            <p:ph type="sldNum" sz="quarter" idx="12"/>
          </p:nvPr>
        </p:nvSpPr>
        <p:spPr/>
        <p:txBody>
          <a:bodyPr/>
          <a:lstStyle/>
          <a:p>
            <a:fld id="{78FBA32F-B777-40B3-9E0A-EB5CF3AA17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11F1C8-1448-4508-9127-952FDD5DF8DF}" type="datetime1">
              <a:rPr lang="en-US" smtClean="0"/>
              <a:t>7/24/2023</a:t>
            </a:fld>
            <a:endParaRPr lang="en-US"/>
          </a:p>
        </p:txBody>
      </p:sp>
      <p:sp>
        <p:nvSpPr>
          <p:cNvPr id="5" name="Footer Placeholder 4"/>
          <p:cNvSpPr>
            <a:spLocks noGrp="1"/>
          </p:cNvSpPr>
          <p:nvPr>
            <p:ph type="ftr" sz="quarter" idx="11"/>
          </p:nvPr>
        </p:nvSpPr>
        <p:spPr/>
        <p:txBody>
          <a:bodyPr/>
          <a:lstStyle/>
          <a:p>
            <a:r>
              <a:rPr lang="en-US"/>
              <a:t>16PCA201/PROGRAMMING IN ANGULARJA AND BOOTSTRAP</a:t>
            </a:r>
          </a:p>
        </p:txBody>
      </p:sp>
      <p:sp>
        <p:nvSpPr>
          <p:cNvPr id="6" name="Slide Number Placeholder 5"/>
          <p:cNvSpPr>
            <a:spLocks noGrp="1"/>
          </p:cNvSpPr>
          <p:nvPr>
            <p:ph type="sldNum" sz="quarter" idx="12"/>
          </p:nvPr>
        </p:nvSpPr>
        <p:spPr/>
        <p:txBody>
          <a:bodyPr/>
          <a:lstStyle/>
          <a:p>
            <a:fld id="{78FBA32F-B777-40B3-9E0A-EB5CF3AA17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33E94B-F71F-4EFE-BA33-F8244D10EEF9}" type="datetime1">
              <a:rPr lang="en-US" smtClean="0"/>
              <a:t>7/24/2023</a:t>
            </a:fld>
            <a:endParaRPr lang="en-US"/>
          </a:p>
        </p:txBody>
      </p:sp>
      <p:sp>
        <p:nvSpPr>
          <p:cNvPr id="5" name="Footer Placeholder 4"/>
          <p:cNvSpPr>
            <a:spLocks noGrp="1"/>
          </p:cNvSpPr>
          <p:nvPr>
            <p:ph type="ftr" sz="quarter" idx="11"/>
          </p:nvPr>
        </p:nvSpPr>
        <p:spPr/>
        <p:txBody>
          <a:bodyPr/>
          <a:lstStyle/>
          <a:p>
            <a:r>
              <a:rPr lang="en-US"/>
              <a:t>16PCA201/PROGRAMMING IN ANGULARJA AND BOOTSTRAP</a:t>
            </a:r>
          </a:p>
        </p:txBody>
      </p:sp>
      <p:sp>
        <p:nvSpPr>
          <p:cNvPr id="6" name="Slide Number Placeholder 5"/>
          <p:cNvSpPr>
            <a:spLocks noGrp="1"/>
          </p:cNvSpPr>
          <p:nvPr>
            <p:ph type="sldNum" sz="quarter" idx="12"/>
          </p:nvPr>
        </p:nvSpPr>
        <p:spPr/>
        <p:txBody>
          <a:bodyPr/>
          <a:lstStyle/>
          <a:p>
            <a:fld id="{78FBA32F-B777-40B3-9E0A-EB5CF3AA17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E6F069-83BF-4513-8679-BE0986DDD960}" type="datetime1">
              <a:rPr lang="en-US" smtClean="0"/>
              <a:t>7/24/2023</a:t>
            </a:fld>
            <a:endParaRPr lang="en-US"/>
          </a:p>
        </p:txBody>
      </p:sp>
      <p:sp>
        <p:nvSpPr>
          <p:cNvPr id="5" name="Footer Placeholder 4"/>
          <p:cNvSpPr>
            <a:spLocks noGrp="1"/>
          </p:cNvSpPr>
          <p:nvPr>
            <p:ph type="ftr" sz="quarter" idx="11"/>
          </p:nvPr>
        </p:nvSpPr>
        <p:spPr/>
        <p:txBody>
          <a:bodyPr/>
          <a:lstStyle/>
          <a:p>
            <a:r>
              <a:rPr lang="en-US"/>
              <a:t>16PCA201/PROGRAMMING IN ANGULARJA AND BOOTSTRAP</a:t>
            </a:r>
          </a:p>
        </p:txBody>
      </p:sp>
      <p:sp>
        <p:nvSpPr>
          <p:cNvPr id="6" name="Slide Number Placeholder 5"/>
          <p:cNvSpPr>
            <a:spLocks noGrp="1"/>
          </p:cNvSpPr>
          <p:nvPr>
            <p:ph type="sldNum" sz="quarter" idx="12"/>
          </p:nvPr>
        </p:nvSpPr>
        <p:spPr/>
        <p:txBody>
          <a:bodyPr/>
          <a:lstStyle/>
          <a:p>
            <a:fld id="{78FBA32F-B777-40B3-9E0A-EB5CF3AA17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DAEDF1-F48C-41B7-AE73-C440EBE6930E}" type="datetime1">
              <a:rPr lang="en-US" smtClean="0"/>
              <a:t>7/24/2023</a:t>
            </a:fld>
            <a:endParaRPr lang="en-US"/>
          </a:p>
        </p:txBody>
      </p:sp>
      <p:sp>
        <p:nvSpPr>
          <p:cNvPr id="6" name="Footer Placeholder 5"/>
          <p:cNvSpPr>
            <a:spLocks noGrp="1"/>
          </p:cNvSpPr>
          <p:nvPr>
            <p:ph type="ftr" sz="quarter" idx="11"/>
          </p:nvPr>
        </p:nvSpPr>
        <p:spPr/>
        <p:txBody>
          <a:bodyPr/>
          <a:lstStyle/>
          <a:p>
            <a:r>
              <a:rPr lang="en-US"/>
              <a:t>16PCA201/PROGRAMMING IN ANGULARJA AND BOOTSTRAP</a:t>
            </a:r>
          </a:p>
        </p:txBody>
      </p:sp>
      <p:sp>
        <p:nvSpPr>
          <p:cNvPr id="7" name="Slide Number Placeholder 6"/>
          <p:cNvSpPr>
            <a:spLocks noGrp="1"/>
          </p:cNvSpPr>
          <p:nvPr>
            <p:ph type="sldNum" sz="quarter" idx="12"/>
          </p:nvPr>
        </p:nvSpPr>
        <p:spPr/>
        <p:txBody>
          <a:bodyPr/>
          <a:lstStyle/>
          <a:p>
            <a:fld id="{78FBA32F-B777-40B3-9E0A-EB5CF3AA17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2B5E2D-626D-4EA2-A4FA-53DE8CBDBA7C}" type="datetime1">
              <a:rPr lang="en-US" smtClean="0"/>
              <a:t>7/24/2023</a:t>
            </a:fld>
            <a:endParaRPr lang="en-US"/>
          </a:p>
        </p:txBody>
      </p:sp>
      <p:sp>
        <p:nvSpPr>
          <p:cNvPr id="8" name="Footer Placeholder 7"/>
          <p:cNvSpPr>
            <a:spLocks noGrp="1"/>
          </p:cNvSpPr>
          <p:nvPr>
            <p:ph type="ftr" sz="quarter" idx="11"/>
          </p:nvPr>
        </p:nvSpPr>
        <p:spPr/>
        <p:txBody>
          <a:bodyPr/>
          <a:lstStyle/>
          <a:p>
            <a:r>
              <a:rPr lang="en-US"/>
              <a:t>16PCA201/PROGRAMMING IN ANGULARJA AND BOOTSTRAP</a:t>
            </a:r>
          </a:p>
        </p:txBody>
      </p:sp>
      <p:sp>
        <p:nvSpPr>
          <p:cNvPr id="9" name="Slide Number Placeholder 8"/>
          <p:cNvSpPr>
            <a:spLocks noGrp="1"/>
          </p:cNvSpPr>
          <p:nvPr>
            <p:ph type="sldNum" sz="quarter" idx="12"/>
          </p:nvPr>
        </p:nvSpPr>
        <p:spPr/>
        <p:txBody>
          <a:bodyPr/>
          <a:lstStyle/>
          <a:p>
            <a:fld id="{78FBA32F-B777-40B3-9E0A-EB5CF3AA17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C1D93D-0D7A-4AC1-8CD6-3202FAA95838}" type="datetime1">
              <a:rPr lang="en-US" smtClean="0"/>
              <a:t>7/24/2023</a:t>
            </a:fld>
            <a:endParaRPr lang="en-US"/>
          </a:p>
        </p:txBody>
      </p:sp>
      <p:sp>
        <p:nvSpPr>
          <p:cNvPr id="4" name="Footer Placeholder 3"/>
          <p:cNvSpPr>
            <a:spLocks noGrp="1"/>
          </p:cNvSpPr>
          <p:nvPr>
            <p:ph type="ftr" sz="quarter" idx="11"/>
          </p:nvPr>
        </p:nvSpPr>
        <p:spPr/>
        <p:txBody>
          <a:bodyPr/>
          <a:lstStyle/>
          <a:p>
            <a:r>
              <a:rPr lang="en-US"/>
              <a:t>16PCA201/PROGRAMMING IN ANGULARJA AND BOOTSTRAP</a:t>
            </a:r>
          </a:p>
        </p:txBody>
      </p:sp>
      <p:sp>
        <p:nvSpPr>
          <p:cNvPr id="5" name="Slide Number Placeholder 4"/>
          <p:cNvSpPr>
            <a:spLocks noGrp="1"/>
          </p:cNvSpPr>
          <p:nvPr>
            <p:ph type="sldNum" sz="quarter" idx="12"/>
          </p:nvPr>
        </p:nvSpPr>
        <p:spPr/>
        <p:txBody>
          <a:bodyPr/>
          <a:lstStyle/>
          <a:p>
            <a:fld id="{78FBA32F-B777-40B3-9E0A-EB5CF3AA17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89544E-0CB7-408D-968C-59686C812E05}" type="datetime1">
              <a:rPr lang="en-US" smtClean="0"/>
              <a:t>7/24/2023</a:t>
            </a:fld>
            <a:endParaRPr lang="en-US"/>
          </a:p>
        </p:txBody>
      </p:sp>
      <p:sp>
        <p:nvSpPr>
          <p:cNvPr id="3" name="Footer Placeholder 2"/>
          <p:cNvSpPr>
            <a:spLocks noGrp="1"/>
          </p:cNvSpPr>
          <p:nvPr>
            <p:ph type="ftr" sz="quarter" idx="11"/>
          </p:nvPr>
        </p:nvSpPr>
        <p:spPr/>
        <p:txBody>
          <a:bodyPr/>
          <a:lstStyle/>
          <a:p>
            <a:r>
              <a:rPr lang="en-US"/>
              <a:t>16PCA201/PROGRAMMING IN ANGULARJA AND BOOTSTRAP</a:t>
            </a:r>
          </a:p>
        </p:txBody>
      </p:sp>
      <p:sp>
        <p:nvSpPr>
          <p:cNvPr id="4" name="Slide Number Placeholder 3"/>
          <p:cNvSpPr>
            <a:spLocks noGrp="1"/>
          </p:cNvSpPr>
          <p:nvPr>
            <p:ph type="sldNum" sz="quarter" idx="12"/>
          </p:nvPr>
        </p:nvSpPr>
        <p:spPr/>
        <p:txBody>
          <a:bodyPr/>
          <a:lstStyle/>
          <a:p>
            <a:fld id="{78FBA32F-B777-40B3-9E0A-EB5CF3AA17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D115A9-35CA-4034-A0DF-95C43A1A42D7}" type="datetime1">
              <a:rPr lang="en-US" smtClean="0"/>
              <a:t>7/24/2023</a:t>
            </a:fld>
            <a:endParaRPr lang="en-US"/>
          </a:p>
        </p:txBody>
      </p:sp>
      <p:sp>
        <p:nvSpPr>
          <p:cNvPr id="6" name="Footer Placeholder 5"/>
          <p:cNvSpPr>
            <a:spLocks noGrp="1"/>
          </p:cNvSpPr>
          <p:nvPr>
            <p:ph type="ftr" sz="quarter" idx="11"/>
          </p:nvPr>
        </p:nvSpPr>
        <p:spPr/>
        <p:txBody>
          <a:bodyPr/>
          <a:lstStyle/>
          <a:p>
            <a:r>
              <a:rPr lang="en-US"/>
              <a:t>16PCA201/PROGRAMMING IN ANGULARJA AND BOOTSTRAP</a:t>
            </a:r>
          </a:p>
        </p:txBody>
      </p:sp>
      <p:sp>
        <p:nvSpPr>
          <p:cNvPr id="7" name="Slide Number Placeholder 6"/>
          <p:cNvSpPr>
            <a:spLocks noGrp="1"/>
          </p:cNvSpPr>
          <p:nvPr>
            <p:ph type="sldNum" sz="quarter" idx="12"/>
          </p:nvPr>
        </p:nvSpPr>
        <p:spPr/>
        <p:txBody>
          <a:bodyPr/>
          <a:lstStyle/>
          <a:p>
            <a:fld id="{78FBA32F-B777-40B3-9E0A-EB5CF3AA175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16A356-4DA6-4FFC-8E18-CCC592176243}" type="datetime1">
              <a:rPr lang="en-US" smtClean="0"/>
              <a:t>7/24/2023</a:t>
            </a:fld>
            <a:endParaRPr lang="en-US"/>
          </a:p>
        </p:txBody>
      </p:sp>
      <p:sp>
        <p:nvSpPr>
          <p:cNvPr id="6" name="Footer Placeholder 5"/>
          <p:cNvSpPr>
            <a:spLocks noGrp="1"/>
          </p:cNvSpPr>
          <p:nvPr>
            <p:ph type="ftr" sz="quarter" idx="11"/>
          </p:nvPr>
        </p:nvSpPr>
        <p:spPr/>
        <p:txBody>
          <a:bodyPr/>
          <a:lstStyle/>
          <a:p>
            <a:r>
              <a:rPr lang="en-US"/>
              <a:t>16PCA201/PROGRAMMING IN ANGULARJA AND BOOTSTRAP</a:t>
            </a:r>
          </a:p>
        </p:txBody>
      </p:sp>
      <p:sp>
        <p:nvSpPr>
          <p:cNvPr id="7" name="Slide Number Placeholder 6"/>
          <p:cNvSpPr>
            <a:spLocks noGrp="1"/>
          </p:cNvSpPr>
          <p:nvPr>
            <p:ph type="sldNum" sz="quarter" idx="12"/>
          </p:nvPr>
        </p:nvSpPr>
        <p:spPr/>
        <p:txBody>
          <a:bodyPr/>
          <a:lstStyle/>
          <a:p>
            <a:fld id="{78FBA32F-B777-40B3-9E0A-EB5CF3AA17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82F52-E4E4-4DCE-AFEF-07017019363C}" type="datetime1">
              <a:rPr lang="en-US" smtClean="0"/>
              <a:t>7/24/2023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16PCA201/PROGRAMMING IN ANGULARJA AND BOOTSTRAP</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BA32F-B777-40B3-9E0A-EB5CF3AA17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comments" Target="../comments/comment6.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comments" Target="../comments/commen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comments" Target="../comments/comment8.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omments" Target="../comments/comment9.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comments" Target="../comments/comment10.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comments" Target="../comments/comment1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comments" Target="../comments/comment1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comments" Target="../comments/comment13.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comments" Target="../comments/comment1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comments" Target="../comments/comment15.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comments" Target="../comments/comment16.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comments" Target="../comments/comment17.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comments" Target="../comments/comment18.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comments" Target="../comments/comment19.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comments" Target="../comments/comment20.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comments" Target="../comments/comment2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comments" Target="../comments/comment2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comments" Target="../comments/commen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comments" Target="../comments/commen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omments" Target="../comments/commen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comments" Target="../comments/comment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comments" Target="../comments/commen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AAC\sns1.png"/>
          <p:cNvPicPr>
            <a:picLocks noChangeAspect="1" noChangeArrowheads="1"/>
          </p:cNvPicPr>
          <p:nvPr/>
        </p:nvPicPr>
        <p:blipFill>
          <a:blip r:embed="rId3" cstate="print"/>
          <a:srcRect/>
          <a:stretch>
            <a:fillRect/>
          </a:stretch>
        </p:blipFill>
        <p:spPr bwMode="auto">
          <a:xfrm>
            <a:off x="142740" y="154294"/>
            <a:ext cx="1478741" cy="1419673"/>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23094" y="254693"/>
            <a:ext cx="1394085" cy="1019472"/>
          </a:xfrm>
          <a:prstGeom prst="rect">
            <a:avLst/>
          </a:prstGeom>
          <a:noFill/>
          <a:ln>
            <a:noFill/>
          </a:ln>
        </p:spPr>
      </p:pic>
      <p:sp>
        <p:nvSpPr>
          <p:cNvPr id="6" name="object 3"/>
          <p:cNvSpPr txBox="1">
            <a:spLocks noChangeArrowheads="1"/>
          </p:cNvSpPr>
          <p:nvPr/>
        </p:nvSpPr>
        <p:spPr bwMode="auto">
          <a:xfrm>
            <a:off x="2652416" y="382720"/>
            <a:ext cx="6718748" cy="910828"/>
          </a:xfrm>
          <a:prstGeom prst="rect">
            <a:avLst/>
          </a:prstGeom>
          <a:noFill/>
          <a:ln w="9525">
            <a:noFill/>
            <a:miter lim="800000"/>
          </a:ln>
        </p:spPr>
        <p:txBody>
          <a:bodyPr lIns="0" tIns="0" rIns="0" bIns="0"/>
          <a:lstStyle/>
          <a:p>
            <a:pPr algn="ctr">
              <a:tabLst>
                <a:tab pos="600075" algn="l"/>
              </a:tabLst>
            </a:pPr>
            <a:r>
              <a:rPr lang="en-CA" sz="3600" b="1" dirty="0">
                <a:solidFill>
                  <a:srgbClr val="2B5730"/>
                </a:solidFill>
                <a:latin typeface="Cambria" panose="02040503050406030204" pitchFamily="18" charset="0"/>
                <a:ea typeface="Cambria" panose="02040503050406030204" pitchFamily="18" charset="0"/>
                <a:cs typeface="Arial Bold"/>
              </a:rPr>
              <a:t>Dr. SNS RAJALAKSHMI </a:t>
            </a:r>
          </a:p>
          <a:p>
            <a:pPr algn="ctr">
              <a:tabLst>
                <a:tab pos="600075" algn="l"/>
              </a:tabLst>
            </a:pPr>
            <a:r>
              <a:rPr lang="en-CA" sz="2800" b="1" dirty="0">
                <a:solidFill>
                  <a:srgbClr val="1E0AB6"/>
                </a:solidFill>
                <a:latin typeface="Cambria" panose="02040503050406030204" pitchFamily="18" charset="0"/>
                <a:ea typeface="Cambria" panose="02040503050406030204" pitchFamily="18" charset="0"/>
                <a:cs typeface="Arial Bold"/>
              </a:rPr>
              <a:t>COLLEGE OF ARTS AND SCIENCE</a:t>
            </a:r>
          </a:p>
          <a:p>
            <a:pPr algn="ctr">
              <a:tabLst>
                <a:tab pos="600075" algn="l"/>
              </a:tabLst>
            </a:pPr>
            <a:r>
              <a:rPr lang="en-CA" b="1" dirty="0">
                <a:solidFill>
                  <a:srgbClr val="000000"/>
                </a:solidFill>
                <a:latin typeface="Cambria" panose="02040503050406030204" pitchFamily="18" charset="0"/>
                <a:ea typeface="Cambria" panose="02040503050406030204" pitchFamily="18" charset="0"/>
                <a:cs typeface="Arial Bold"/>
              </a:rPr>
              <a:t>(AUTONOMOUS)  </a:t>
            </a:r>
          </a:p>
          <a:p>
            <a:pPr algn="ctr">
              <a:tabLst>
                <a:tab pos="600075" algn="l"/>
              </a:tabLst>
            </a:pPr>
            <a:r>
              <a:rPr lang="en-CA" b="1" dirty="0">
                <a:solidFill>
                  <a:srgbClr val="000000"/>
                </a:solidFill>
                <a:latin typeface="Cambria" panose="02040503050406030204" pitchFamily="18" charset="0"/>
                <a:ea typeface="Cambria" panose="02040503050406030204" pitchFamily="18" charset="0"/>
                <a:cs typeface="Arial Bold"/>
              </a:rPr>
              <a:t>Accredited by NAAC </a:t>
            </a:r>
            <a:r>
              <a:rPr lang="en-US" b="1" dirty="0">
                <a:solidFill>
                  <a:srgbClr val="000000"/>
                </a:solidFill>
                <a:latin typeface="Cambria" panose="02040503050406030204" pitchFamily="18" charset="0"/>
                <a:ea typeface="Cambria" panose="02040503050406030204" pitchFamily="18" charset="0"/>
                <a:cs typeface="Arial Bold"/>
              </a:rPr>
              <a:t>(Cycle-III) </a:t>
            </a:r>
            <a:r>
              <a:rPr lang="en-CA" b="1" dirty="0">
                <a:solidFill>
                  <a:srgbClr val="000000"/>
                </a:solidFill>
                <a:latin typeface="Cambria" panose="02040503050406030204" pitchFamily="18" charset="0"/>
                <a:ea typeface="Cambria" panose="02040503050406030204" pitchFamily="18" charset="0"/>
                <a:cs typeface="Arial Bold"/>
              </a:rPr>
              <a:t>with ‘A+’ Grade </a:t>
            </a:r>
          </a:p>
          <a:p>
            <a:pPr algn="ctr">
              <a:tabLst>
                <a:tab pos="600075" algn="l"/>
              </a:tabLst>
            </a:pPr>
            <a:endParaRPr lang="en-CA" sz="1400" b="1" dirty="0">
              <a:solidFill>
                <a:srgbClr val="000000"/>
              </a:solidFill>
              <a:latin typeface="Cambria" panose="02040503050406030204" pitchFamily="18" charset="0"/>
              <a:ea typeface="Cambria" panose="02040503050406030204" pitchFamily="18" charset="0"/>
              <a:cs typeface="Arial Bold"/>
            </a:endParaRPr>
          </a:p>
          <a:p>
            <a:pPr algn="ctr">
              <a:tabLst>
                <a:tab pos="600075" algn="l"/>
              </a:tabLst>
            </a:pPr>
            <a:endParaRPr lang="en-CA" sz="1200" b="1" dirty="0">
              <a:solidFill>
                <a:srgbClr val="000000"/>
              </a:solidFill>
              <a:latin typeface="Cambria" panose="02040503050406030204" pitchFamily="18" charset="0"/>
              <a:ea typeface="Cambria" panose="02040503050406030204" pitchFamily="18" charset="0"/>
              <a:cs typeface="Arial Bold"/>
            </a:endParaRPr>
          </a:p>
        </p:txBody>
      </p:sp>
      <p:sp>
        <p:nvSpPr>
          <p:cNvPr id="7" name="object 4"/>
          <p:cNvSpPr txBox="1">
            <a:spLocks noChangeArrowheads="1"/>
          </p:cNvSpPr>
          <p:nvPr/>
        </p:nvSpPr>
        <p:spPr bwMode="auto">
          <a:xfrm>
            <a:off x="1330960" y="2419985"/>
            <a:ext cx="9626600" cy="1826895"/>
          </a:xfrm>
          <a:prstGeom prst="rect">
            <a:avLst/>
          </a:prstGeom>
          <a:noFill/>
          <a:ln w="9525">
            <a:noFill/>
            <a:miter lim="800000"/>
          </a:ln>
        </p:spPr>
        <p:txBody>
          <a:bodyPr lIns="0" tIns="0" rIns="0" bIns="0"/>
          <a:lstStyle/>
          <a:p>
            <a:pPr algn="ctr">
              <a:lnSpc>
                <a:spcPct val="200000"/>
              </a:lnSpc>
              <a:tabLst>
                <a:tab pos="800100" algn="l"/>
              </a:tabLst>
            </a:pPr>
            <a:r>
              <a:rPr lang="en-CA" sz="2800" b="1" dirty="0">
                <a:solidFill>
                  <a:srgbClr val="0000FF"/>
                </a:solidFill>
                <a:latin typeface="Cambria" panose="02040503050406030204" pitchFamily="18" charset="0"/>
                <a:ea typeface="Cambria" panose="02040503050406030204" pitchFamily="18" charset="0"/>
                <a:cs typeface="Arial Bold"/>
              </a:rPr>
              <a:t>DEPARTMENT OF COMPUTER APPLICATIONS  </a:t>
            </a:r>
          </a:p>
          <a:p>
            <a:pPr algn="ctr"/>
            <a:r>
              <a:rPr lang="en-US" sz="2400" dirty="0"/>
              <a:t>DESIGN THINKING</a:t>
            </a:r>
            <a:endParaRPr sz="2400" dirty="0"/>
          </a:p>
          <a:p>
            <a:pPr algn="ctr"/>
            <a:r>
              <a:rPr lang="en-CA" sz="2400" b="1" dirty="0">
                <a:solidFill>
                  <a:srgbClr val="0000FF"/>
                </a:solidFill>
                <a:latin typeface="Cambria" panose="02040503050406030204" pitchFamily="18" charset="0"/>
                <a:ea typeface="Cambria" panose="02040503050406030204" pitchFamily="18" charset="0"/>
                <a:cs typeface="Arial Bold"/>
              </a:rPr>
              <a:t>II  YEAR – I</a:t>
            </a:r>
            <a:r>
              <a:rPr lang="en-US" altLang="en-CA" sz="2400" b="1" dirty="0">
                <a:solidFill>
                  <a:srgbClr val="0000FF"/>
                </a:solidFill>
                <a:latin typeface="Cambria" panose="02040503050406030204" pitchFamily="18" charset="0"/>
                <a:ea typeface="Cambria" panose="02040503050406030204" pitchFamily="18" charset="0"/>
                <a:cs typeface="Arial Bold"/>
              </a:rPr>
              <a:t>I</a:t>
            </a:r>
            <a:r>
              <a:rPr lang="en-CA" altLang="en-CA" sz="2400" b="1" dirty="0">
                <a:solidFill>
                  <a:srgbClr val="0000FF"/>
                </a:solidFill>
                <a:latin typeface="Cambria" panose="02040503050406030204" pitchFamily="18" charset="0"/>
                <a:ea typeface="Cambria" panose="02040503050406030204" pitchFamily="18" charset="0"/>
                <a:cs typeface="Arial Bold"/>
              </a:rPr>
              <a:t>I </a:t>
            </a:r>
            <a:r>
              <a:rPr lang="en-CA" sz="2400" b="1" dirty="0">
                <a:solidFill>
                  <a:srgbClr val="0000FF"/>
                </a:solidFill>
                <a:latin typeface="Cambria" panose="02040503050406030204" pitchFamily="18" charset="0"/>
                <a:ea typeface="Cambria" panose="02040503050406030204" pitchFamily="18" charset="0"/>
                <a:cs typeface="Arial Bold"/>
              </a:rPr>
              <a:t>SEMESTER</a:t>
            </a:r>
          </a:p>
          <a:p>
            <a:pPr algn="ctr"/>
            <a:r>
              <a:rPr lang="en-US" altLang="en-CA" sz="2400" b="1" dirty="0">
                <a:solidFill>
                  <a:srgbClr val="0000FF"/>
                </a:solidFill>
                <a:latin typeface="Cambria" panose="02040503050406030204" pitchFamily="18" charset="0"/>
                <a:ea typeface="Cambria" panose="02040503050406030204" pitchFamily="18" charset="0"/>
                <a:cs typeface="Arial Bold"/>
              </a:rPr>
              <a:t>Dr S.VENGATESHKUMAR</a:t>
            </a:r>
            <a:endParaRPr lang="en-CA" sz="2400" b="1" dirty="0">
              <a:solidFill>
                <a:srgbClr val="0000FF"/>
              </a:solidFill>
              <a:latin typeface="Cambria" panose="02040503050406030204" pitchFamily="18" charset="0"/>
              <a:ea typeface="Cambria" panose="02040503050406030204" pitchFamily="18" charset="0"/>
              <a:cs typeface="Arial Bold"/>
            </a:endParaRPr>
          </a:p>
          <a:p>
            <a:pPr algn="ctr">
              <a:lnSpc>
                <a:spcPct val="200000"/>
              </a:lnSpc>
              <a:tabLst>
                <a:tab pos="800100" algn="l"/>
              </a:tabLst>
            </a:pPr>
            <a:r>
              <a:rPr lang="en-CA" sz="2400" b="1" dirty="0">
                <a:solidFill>
                  <a:srgbClr val="0000FF"/>
                </a:solidFill>
                <a:latin typeface="Cambria" panose="02040503050406030204" pitchFamily="18" charset="0"/>
                <a:ea typeface="Cambria" panose="02040503050406030204" pitchFamily="18" charset="0"/>
                <a:cs typeface="Arial Bold"/>
              </a:rPr>
              <a:t>UNIT – I : </a:t>
            </a:r>
            <a:r>
              <a:rPr lang="en-US" sz="2400" dirty="0"/>
              <a:t>  </a:t>
            </a:r>
          </a:p>
          <a:p>
            <a:pPr algn="ctr">
              <a:lnSpc>
                <a:spcPct val="200000"/>
              </a:lnSpc>
              <a:tabLst>
                <a:tab pos="800100" algn="l"/>
              </a:tabLst>
            </a:pPr>
            <a:r>
              <a:rPr lang="en-CA" sz="2400" b="1" dirty="0">
                <a:latin typeface="Cambria" panose="02040503050406030204" pitchFamily="18" charset="0"/>
                <a:ea typeface="Cambria" panose="02040503050406030204" pitchFamily="18" charset="0"/>
                <a:cs typeface="Arial Bold"/>
              </a:rPr>
              <a:t>TOPIC : </a:t>
            </a:r>
            <a:endParaRPr lang="en-CA" sz="2400" b="1" dirty="0">
              <a:solidFill>
                <a:srgbClr val="C00000"/>
              </a:solidFill>
              <a:latin typeface="Cambria" panose="02040503050406030204" pitchFamily="18" charset="0"/>
              <a:ea typeface="Cambria" panose="02040503050406030204" pitchFamily="18" charset="0"/>
              <a:cs typeface="Arial Bold"/>
            </a:endParaRPr>
          </a:p>
          <a:p>
            <a:pPr algn="ctr">
              <a:lnSpc>
                <a:spcPts val="4800"/>
              </a:lnSpc>
              <a:tabLst>
                <a:tab pos="800100" algn="l"/>
              </a:tabLst>
            </a:pPr>
            <a:endParaRPr lang="en-CA" sz="4400" b="1" dirty="0">
              <a:solidFill>
                <a:srgbClr val="1E0AB6"/>
              </a:solidFill>
              <a:latin typeface="Cambria" panose="02040503050406030204" pitchFamily="18" charset="0"/>
              <a:ea typeface="Cambria" panose="02040503050406030204" pitchFamily="18" charset="0"/>
              <a:cs typeface="Arial Bold"/>
            </a:endParaRPr>
          </a:p>
        </p:txBody>
      </p:sp>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sz="1600">
              <a:latin typeface="Cambria" panose="02040503050406030204" pitchFamily="18" charset="0"/>
              <a:ea typeface="Cambria" panose="020405030504060302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TextBox 3">
            <a:extLst>
              <a:ext uri="{FF2B5EF4-FFF2-40B4-BE49-F238E27FC236}">
                <a16:creationId xmlns:a16="http://schemas.microsoft.com/office/drawing/2014/main" id="{365D601F-830C-44B0-798F-E502246820BD}"/>
              </a:ext>
            </a:extLst>
          </p:cNvPr>
          <p:cNvSpPr txBox="1"/>
          <p:nvPr/>
        </p:nvSpPr>
        <p:spPr>
          <a:xfrm>
            <a:off x="1054307" y="2062460"/>
            <a:ext cx="10668000" cy="3416320"/>
          </a:xfrm>
          <a:prstGeom prst="rect">
            <a:avLst/>
          </a:prstGeom>
          <a:noFill/>
        </p:spPr>
        <p:txBody>
          <a:bodyPr wrap="square">
            <a:spAutoFit/>
          </a:bodyPr>
          <a:lstStyle/>
          <a:p>
            <a:pPr algn="just"/>
            <a:r>
              <a:rPr lang="en-US" sz="3600" b="0" i="0" dirty="0">
                <a:solidFill>
                  <a:schemeClr val="bg2">
                    <a:lumMod val="25000"/>
                  </a:schemeClr>
                </a:solidFill>
                <a:effectLst/>
                <a:latin typeface="Söhne"/>
              </a:rPr>
              <a:t>Collaboration: Collaboration among interdisciplinary teams is essential. </a:t>
            </a:r>
          </a:p>
          <a:p>
            <a:pPr algn="just"/>
            <a:r>
              <a:rPr lang="en-US" sz="3600" b="0" i="0" dirty="0">
                <a:solidFill>
                  <a:schemeClr val="bg2">
                    <a:lumMod val="25000"/>
                  </a:schemeClr>
                </a:solidFill>
                <a:effectLst/>
                <a:latin typeface="Söhne"/>
              </a:rPr>
              <a:t>Bringing together individuals with diverse expertise, such as designers, engineers, psychologists, and domain experts, fosters a holistic understanding of the users and leads to comprehensive solutions.</a:t>
            </a:r>
            <a:endParaRPr lang="en-IN" sz="3600" dirty="0">
              <a:solidFill>
                <a:schemeClr val="bg2">
                  <a:lumMod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2119659"/>
            <a:ext cx="10668000" cy="1815882"/>
          </a:xfrm>
          <a:prstGeom prst="rect">
            <a:avLst/>
          </a:prstGeom>
          <a:noFill/>
        </p:spPr>
        <p:txBody>
          <a:bodyPr wrap="square">
            <a:spAutoFit/>
          </a:bodyPr>
          <a:lstStyle/>
          <a:p>
            <a:r>
              <a:rPr lang="en-US" sz="2800" b="0" i="0" dirty="0">
                <a:solidFill>
                  <a:schemeClr val="bg2">
                    <a:lumMod val="10000"/>
                  </a:schemeClr>
                </a:solidFill>
                <a:effectLst/>
                <a:latin typeface="Söhne"/>
              </a:rPr>
              <a:t>Iterative Process: </a:t>
            </a:r>
          </a:p>
          <a:p>
            <a:pPr algn="just"/>
            <a:r>
              <a:rPr lang="en-US" sz="2800" b="0" i="0" dirty="0">
                <a:solidFill>
                  <a:schemeClr val="bg2">
                    <a:lumMod val="10000"/>
                  </a:schemeClr>
                </a:solidFill>
                <a:effectLst/>
                <a:latin typeface="Söhne"/>
              </a:rPr>
              <a:t>Like Design Thinking, People-Centered Design follows an iterative process, involving multiple cycles of prototyping, testing, and refining solutions based on user feedback.</a:t>
            </a:r>
            <a:endParaRPr lang="en-IN" sz="2800" dirty="0">
              <a:solidFill>
                <a:schemeClr val="bg2">
                  <a:lumMod val="1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16PCA201/PROGRAMMING IN ANGULARJA AND BOOTSTRAP</a:t>
            </a:r>
          </a:p>
        </p:txBody>
      </p:sp>
      <p:sp>
        <p:nvSpPr>
          <p:cNvPr id="3" name="Slide Number Placeholder 2"/>
          <p:cNvSpPr>
            <a:spLocks noGrp="1"/>
          </p:cNvSpPr>
          <p:nvPr>
            <p:ph type="sldNum" sz="quarter" idx="12"/>
          </p:nvPr>
        </p:nvSpPr>
        <p:spPr/>
        <p:txBody>
          <a:bodyPr/>
          <a:lstStyle/>
          <a:p>
            <a:fld id="{78FBA32F-B777-40B3-9E0A-EB5CF3AA175E}" type="slidenum">
              <a:rPr lang="en-US" smtClean="0"/>
              <a:t>12</a:t>
            </a:fld>
            <a:endParaRPr lang="en-US"/>
          </a:p>
        </p:txBody>
      </p:sp>
      <p:sp>
        <p:nvSpPr>
          <p:cNvPr id="5" name="TextBox 4">
            <a:extLst>
              <a:ext uri="{FF2B5EF4-FFF2-40B4-BE49-F238E27FC236}">
                <a16:creationId xmlns:a16="http://schemas.microsoft.com/office/drawing/2014/main" id="{F1CD17C2-467B-1643-0074-9FCA7B71EC76}"/>
              </a:ext>
            </a:extLst>
          </p:cNvPr>
          <p:cNvSpPr txBox="1"/>
          <p:nvPr/>
        </p:nvSpPr>
        <p:spPr>
          <a:xfrm>
            <a:off x="1735494" y="1502229"/>
            <a:ext cx="9349274" cy="3970318"/>
          </a:xfrm>
          <a:prstGeom prst="rect">
            <a:avLst/>
          </a:prstGeom>
          <a:noFill/>
        </p:spPr>
        <p:txBody>
          <a:bodyPr wrap="square">
            <a:spAutoFit/>
          </a:bodyPr>
          <a:lstStyle/>
          <a:p>
            <a:r>
              <a:rPr lang="en-US" sz="3600" b="0" i="0" dirty="0">
                <a:solidFill>
                  <a:schemeClr val="bg2">
                    <a:lumMod val="10000"/>
                  </a:schemeClr>
                </a:solidFill>
                <a:effectLst/>
                <a:latin typeface="Söhne"/>
              </a:rPr>
              <a:t>Prototyping and Testing:</a:t>
            </a:r>
          </a:p>
          <a:p>
            <a:pPr algn="just"/>
            <a:r>
              <a:rPr lang="en-US" sz="3600" b="0" i="0" dirty="0">
                <a:solidFill>
                  <a:schemeClr val="bg2">
                    <a:lumMod val="10000"/>
                  </a:schemeClr>
                </a:solidFill>
                <a:effectLst/>
                <a:latin typeface="Söhne"/>
              </a:rPr>
              <a:t>Rapid prototyping and testing are integral to People-Centered Design. </a:t>
            </a:r>
          </a:p>
          <a:p>
            <a:pPr algn="just"/>
            <a:r>
              <a:rPr lang="en-US" sz="3600" b="0" i="0" dirty="0">
                <a:solidFill>
                  <a:schemeClr val="bg2">
                    <a:lumMod val="10000"/>
                  </a:schemeClr>
                </a:solidFill>
                <a:effectLst/>
                <a:latin typeface="Söhne"/>
              </a:rPr>
              <a:t>Designers create low-fidelity prototypes to gather user feedback early in the design process, allowing them to iterate and improve the designs based on real-user experiences.</a:t>
            </a:r>
            <a:endParaRPr lang="en-IN" sz="3600" dirty="0">
              <a:solidFill>
                <a:schemeClr val="bg2">
                  <a:lumMod val="1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2119659"/>
            <a:ext cx="10668000" cy="3539430"/>
          </a:xfrm>
          <a:prstGeom prst="rect">
            <a:avLst/>
          </a:prstGeom>
          <a:noFill/>
        </p:spPr>
        <p:txBody>
          <a:bodyPr wrap="square">
            <a:spAutoFit/>
          </a:bodyPr>
          <a:lstStyle/>
          <a:p>
            <a:pPr algn="just"/>
            <a:r>
              <a:rPr lang="en-US" sz="2800" b="0" i="0" dirty="0">
                <a:solidFill>
                  <a:schemeClr val="tx1">
                    <a:lumMod val="95000"/>
                    <a:lumOff val="5000"/>
                  </a:schemeClr>
                </a:solidFill>
                <a:effectLst/>
                <a:latin typeface="Söhne"/>
              </a:rPr>
              <a:t>Evoking the 'right problem' is a critical aspect of problem-solving and innovation, particularly in the context of design thinking and human-centered design. </a:t>
            </a:r>
          </a:p>
          <a:p>
            <a:pPr algn="just"/>
            <a:r>
              <a:rPr lang="en-US" sz="2800" b="0" i="0" dirty="0">
                <a:solidFill>
                  <a:schemeClr val="tx1">
                    <a:lumMod val="95000"/>
                    <a:lumOff val="5000"/>
                  </a:schemeClr>
                </a:solidFill>
                <a:effectLst/>
                <a:latin typeface="Söhne"/>
              </a:rPr>
              <a:t>It refers to the process of identifying and defining the true or underlying problem that needs to be addressed, rather than merely addressing the symptoms or surface-level issues. Solving the 'right problem' ensures that the solutions developed are meaningful, relevant, and impactful for the intended users or stakeholders.</a:t>
            </a:r>
            <a:endParaRPr lang="en-IN" sz="2800" dirty="0">
              <a:solidFill>
                <a:schemeClr val="tx1">
                  <a:lumMod val="95000"/>
                  <a:lumOff val="5000"/>
                </a:schemeClr>
              </a:solidFill>
            </a:endParaRPr>
          </a:p>
        </p:txBody>
      </p:sp>
      <p:sp>
        <p:nvSpPr>
          <p:cNvPr id="4" name="TextBox 3">
            <a:extLst>
              <a:ext uri="{FF2B5EF4-FFF2-40B4-BE49-F238E27FC236}">
                <a16:creationId xmlns:a16="http://schemas.microsoft.com/office/drawing/2014/main" id="{84FBB1FE-6A75-9676-5388-586C66679165}"/>
              </a:ext>
            </a:extLst>
          </p:cNvPr>
          <p:cNvSpPr txBox="1"/>
          <p:nvPr/>
        </p:nvSpPr>
        <p:spPr>
          <a:xfrm>
            <a:off x="1752600" y="550932"/>
            <a:ext cx="10668000" cy="523220"/>
          </a:xfrm>
          <a:prstGeom prst="rect">
            <a:avLst/>
          </a:prstGeom>
          <a:noFill/>
        </p:spPr>
        <p:txBody>
          <a:bodyPr wrap="square">
            <a:spAutoFit/>
          </a:bodyPr>
          <a:lstStyle/>
          <a:p>
            <a:r>
              <a:rPr lang="en-US" sz="2800" b="0" i="0" dirty="0">
                <a:solidFill>
                  <a:schemeClr val="tx1">
                    <a:lumMod val="95000"/>
                    <a:lumOff val="5000"/>
                  </a:schemeClr>
                </a:solidFill>
                <a:effectLst/>
                <a:latin typeface="Söhne"/>
              </a:rPr>
              <a:t>Evoking the 'right problem' </a:t>
            </a:r>
            <a:endParaRPr lang="en-IN" sz="2800" dirty="0"/>
          </a:p>
        </p:txBody>
      </p:sp>
    </p:spTree>
    <p:extLst>
      <p:ext uri="{BB962C8B-B14F-4D97-AF65-F5344CB8AC3E}">
        <p14:creationId xmlns:p14="http://schemas.microsoft.com/office/powerpoint/2010/main" val="2819993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2119659"/>
            <a:ext cx="10668000" cy="2677656"/>
          </a:xfrm>
          <a:prstGeom prst="rect">
            <a:avLst/>
          </a:prstGeom>
          <a:noFill/>
        </p:spPr>
        <p:txBody>
          <a:bodyPr wrap="square">
            <a:spAutoFit/>
          </a:bodyPr>
          <a:lstStyle/>
          <a:p>
            <a:r>
              <a:rPr lang="en-US" sz="2800" b="0" i="0" dirty="0">
                <a:solidFill>
                  <a:schemeClr val="bg2">
                    <a:lumMod val="10000"/>
                  </a:schemeClr>
                </a:solidFill>
                <a:effectLst/>
                <a:latin typeface="Söhne"/>
              </a:rPr>
              <a:t>Empathize with Users: </a:t>
            </a:r>
          </a:p>
          <a:p>
            <a:r>
              <a:rPr lang="en-US" sz="2800" b="0" i="0" dirty="0">
                <a:solidFill>
                  <a:schemeClr val="bg2">
                    <a:lumMod val="10000"/>
                  </a:schemeClr>
                </a:solidFill>
                <a:effectLst/>
                <a:latin typeface="Söhne"/>
              </a:rPr>
              <a:t>To identify the right problem, it's essential to empathize with the users or stakeholders who are experiencing the challenges. </a:t>
            </a:r>
          </a:p>
          <a:p>
            <a:endParaRPr lang="en-US" sz="2800" dirty="0">
              <a:solidFill>
                <a:schemeClr val="bg2">
                  <a:lumMod val="10000"/>
                </a:schemeClr>
              </a:solidFill>
              <a:latin typeface="Söhne"/>
            </a:endParaRPr>
          </a:p>
          <a:p>
            <a:r>
              <a:rPr lang="en-US" sz="2800" b="0" i="0" dirty="0">
                <a:solidFill>
                  <a:schemeClr val="bg2">
                    <a:lumMod val="10000"/>
                  </a:schemeClr>
                </a:solidFill>
                <a:effectLst/>
                <a:latin typeface="Söhne"/>
              </a:rPr>
              <a:t>Engage in conversations, observations, and interviews to understand their needs, pain points, and aspirations.</a:t>
            </a:r>
            <a:endParaRPr lang="en-IN" sz="2800" dirty="0">
              <a:solidFill>
                <a:schemeClr val="bg2">
                  <a:lumMod val="10000"/>
                </a:schemeClr>
              </a:solidFill>
            </a:endParaRPr>
          </a:p>
        </p:txBody>
      </p:sp>
      <p:sp>
        <p:nvSpPr>
          <p:cNvPr id="4" name="TextBox 3">
            <a:extLst>
              <a:ext uri="{FF2B5EF4-FFF2-40B4-BE49-F238E27FC236}">
                <a16:creationId xmlns:a16="http://schemas.microsoft.com/office/drawing/2014/main" id="{D94B7128-C918-64B1-E454-6F5294E43453}"/>
              </a:ext>
            </a:extLst>
          </p:cNvPr>
          <p:cNvSpPr txBox="1"/>
          <p:nvPr/>
        </p:nvSpPr>
        <p:spPr>
          <a:xfrm>
            <a:off x="2247900" y="1082445"/>
            <a:ext cx="10668000" cy="523220"/>
          </a:xfrm>
          <a:prstGeom prst="rect">
            <a:avLst/>
          </a:prstGeom>
          <a:noFill/>
        </p:spPr>
        <p:txBody>
          <a:bodyPr wrap="square">
            <a:spAutoFit/>
          </a:bodyPr>
          <a:lstStyle/>
          <a:p>
            <a:r>
              <a:rPr lang="en-US" sz="2800" b="0" i="0" dirty="0">
                <a:solidFill>
                  <a:schemeClr val="bg2">
                    <a:lumMod val="10000"/>
                  </a:schemeClr>
                </a:solidFill>
                <a:effectLst/>
                <a:latin typeface="Söhne"/>
              </a:rPr>
              <a:t>key considerations for evoking the 'right problem':</a:t>
            </a:r>
            <a:endParaRPr lang="en-IN" sz="2800" dirty="0">
              <a:solidFill>
                <a:schemeClr val="bg2">
                  <a:lumMod val="10000"/>
                </a:schemeClr>
              </a:solidFill>
            </a:endParaRPr>
          </a:p>
        </p:txBody>
      </p:sp>
    </p:spTree>
    <p:extLst>
      <p:ext uri="{BB962C8B-B14F-4D97-AF65-F5344CB8AC3E}">
        <p14:creationId xmlns:p14="http://schemas.microsoft.com/office/powerpoint/2010/main" val="1183861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2119659"/>
            <a:ext cx="10668000" cy="3170099"/>
          </a:xfrm>
          <a:prstGeom prst="rect">
            <a:avLst/>
          </a:prstGeom>
          <a:noFill/>
        </p:spPr>
        <p:txBody>
          <a:bodyPr wrap="square">
            <a:spAutoFit/>
          </a:bodyPr>
          <a:lstStyle/>
          <a:p>
            <a:r>
              <a:rPr lang="en-US" sz="4000" b="0" i="0" dirty="0">
                <a:solidFill>
                  <a:schemeClr val="bg2">
                    <a:lumMod val="10000"/>
                  </a:schemeClr>
                </a:solidFill>
                <a:effectLst/>
                <a:latin typeface="Söhne"/>
              </a:rPr>
              <a:t>Question Assumptions: </a:t>
            </a:r>
          </a:p>
          <a:p>
            <a:pPr algn="just"/>
            <a:r>
              <a:rPr lang="en-US" sz="4000" b="0" i="0" dirty="0">
                <a:solidFill>
                  <a:schemeClr val="bg2">
                    <a:lumMod val="10000"/>
                  </a:schemeClr>
                </a:solidFill>
                <a:effectLst/>
                <a:latin typeface="Söhne"/>
              </a:rPr>
              <a:t>Avoid assuming that the stated problem is the actual problem. </a:t>
            </a:r>
          </a:p>
          <a:p>
            <a:pPr algn="just"/>
            <a:r>
              <a:rPr lang="en-US" sz="4000" b="0" i="0" dirty="0">
                <a:solidFill>
                  <a:schemeClr val="bg2">
                    <a:lumMod val="10000"/>
                  </a:schemeClr>
                </a:solidFill>
                <a:effectLst/>
                <a:latin typeface="Söhne"/>
              </a:rPr>
              <a:t>Challenge assumptions and dig deeper to understand the root causes of the issue.</a:t>
            </a:r>
            <a:endParaRPr lang="en-IN" sz="4000" dirty="0">
              <a:solidFill>
                <a:schemeClr val="bg2">
                  <a:lumMod val="10000"/>
                </a:schemeClr>
              </a:solidFill>
            </a:endParaRPr>
          </a:p>
        </p:txBody>
      </p:sp>
    </p:spTree>
    <p:extLst>
      <p:ext uri="{BB962C8B-B14F-4D97-AF65-F5344CB8AC3E}">
        <p14:creationId xmlns:p14="http://schemas.microsoft.com/office/powerpoint/2010/main" val="2627150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2119659"/>
            <a:ext cx="10668000" cy="2862322"/>
          </a:xfrm>
          <a:prstGeom prst="rect">
            <a:avLst/>
          </a:prstGeom>
          <a:noFill/>
        </p:spPr>
        <p:txBody>
          <a:bodyPr wrap="square">
            <a:spAutoFit/>
          </a:bodyPr>
          <a:lstStyle/>
          <a:p>
            <a:r>
              <a:rPr lang="en-US" sz="3600" b="0" i="0" dirty="0">
                <a:solidFill>
                  <a:schemeClr val="bg2">
                    <a:lumMod val="10000"/>
                  </a:schemeClr>
                </a:solidFill>
                <a:effectLst/>
                <a:latin typeface="Söhne"/>
              </a:rPr>
              <a:t>Focus on the User's Context: </a:t>
            </a:r>
          </a:p>
          <a:p>
            <a:pPr algn="just"/>
            <a:r>
              <a:rPr lang="en-US" sz="3600" b="0" i="0" dirty="0">
                <a:solidFill>
                  <a:schemeClr val="bg2">
                    <a:lumMod val="10000"/>
                  </a:schemeClr>
                </a:solidFill>
                <a:effectLst/>
                <a:latin typeface="Söhne"/>
              </a:rPr>
              <a:t>Consider the broader context in which the problem occurs.</a:t>
            </a:r>
          </a:p>
          <a:p>
            <a:pPr algn="just"/>
            <a:r>
              <a:rPr lang="en-US" sz="3600" b="0" i="0" dirty="0">
                <a:solidFill>
                  <a:schemeClr val="bg2">
                    <a:lumMod val="10000"/>
                  </a:schemeClr>
                </a:solidFill>
                <a:effectLst/>
                <a:latin typeface="Söhne"/>
              </a:rPr>
              <a:t>The problem might be influenced by external factors, user behavior, or systemic issues.</a:t>
            </a:r>
            <a:endParaRPr lang="en-IN" sz="3600" dirty="0">
              <a:solidFill>
                <a:schemeClr val="bg2">
                  <a:lumMod val="10000"/>
                </a:schemeClr>
              </a:solidFill>
            </a:endParaRPr>
          </a:p>
        </p:txBody>
      </p:sp>
    </p:spTree>
    <p:extLst>
      <p:ext uri="{BB962C8B-B14F-4D97-AF65-F5344CB8AC3E}">
        <p14:creationId xmlns:p14="http://schemas.microsoft.com/office/powerpoint/2010/main" val="1131232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2119659"/>
            <a:ext cx="10668000" cy="3970318"/>
          </a:xfrm>
          <a:prstGeom prst="rect">
            <a:avLst/>
          </a:prstGeom>
          <a:noFill/>
        </p:spPr>
        <p:txBody>
          <a:bodyPr wrap="square">
            <a:spAutoFit/>
          </a:bodyPr>
          <a:lstStyle/>
          <a:p>
            <a:r>
              <a:rPr lang="en-US" sz="3600" b="0" i="0" dirty="0">
                <a:solidFill>
                  <a:schemeClr val="bg2">
                    <a:lumMod val="10000"/>
                  </a:schemeClr>
                </a:solidFill>
                <a:effectLst/>
                <a:latin typeface="Söhne"/>
              </a:rPr>
              <a:t>Frame the Problem as a Human Need: </a:t>
            </a:r>
          </a:p>
          <a:p>
            <a:pPr algn="just"/>
            <a:r>
              <a:rPr lang="en-US" sz="3600" b="0" i="0" dirty="0">
                <a:solidFill>
                  <a:schemeClr val="bg2">
                    <a:lumMod val="10000"/>
                  </a:schemeClr>
                </a:solidFill>
                <a:effectLst/>
                <a:latin typeface="Söhne"/>
              </a:rPr>
              <a:t>Instead of defining the problem in terms of a specific solution, frame it as a human need or a desired outcome. </a:t>
            </a:r>
          </a:p>
          <a:p>
            <a:pPr algn="just"/>
            <a:r>
              <a:rPr lang="en-US" sz="3600" b="0" i="0" dirty="0">
                <a:solidFill>
                  <a:schemeClr val="bg2">
                    <a:lumMod val="10000"/>
                  </a:schemeClr>
                </a:solidFill>
                <a:effectLst/>
                <a:latin typeface="Söhne"/>
              </a:rPr>
              <a:t>For example, instead of saying "we need a mobile app," reframe it as "we need a way for users to access information easily on the go."</a:t>
            </a:r>
            <a:endParaRPr lang="en-IN" sz="3600" dirty="0">
              <a:solidFill>
                <a:schemeClr val="bg2">
                  <a:lumMod val="10000"/>
                </a:schemeClr>
              </a:solidFill>
            </a:endParaRPr>
          </a:p>
        </p:txBody>
      </p:sp>
    </p:spTree>
    <p:extLst>
      <p:ext uri="{BB962C8B-B14F-4D97-AF65-F5344CB8AC3E}">
        <p14:creationId xmlns:p14="http://schemas.microsoft.com/office/powerpoint/2010/main" val="2472883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2119659"/>
            <a:ext cx="10668000" cy="2862322"/>
          </a:xfrm>
          <a:prstGeom prst="rect">
            <a:avLst/>
          </a:prstGeom>
          <a:noFill/>
        </p:spPr>
        <p:txBody>
          <a:bodyPr wrap="square">
            <a:spAutoFit/>
          </a:bodyPr>
          <a:lstStyle/>
          <a:p>
            <a:r>
              <a:rPr lang="en-US" sz="3600" b="0" i="0" dirty="0">
                <a:solidFill>
                  <a:schemeClr val="bg2">
                    <a:lumMod val="10000"/>
                  </a:schemeClr>
                </a:solidFill>
                <a:effectLst/>
                <a:latin typeface="Söhne"/>
              </a:rPr>
              <a:t>Use Tools for Problem Framing: </a:t>
            </a:r>
          </a:p>
          <a:p>
            <a:pPr algn="just"/>
            <a:r>
              <a:rPr lang="en-US" sz="3600" b="0" i="0" dirty="0">
                <a:solidFill>
                  <a:schemeClr val="bg2">
                    <a:lumMod val="10000"/>
                  </a:schemeClr>
                </a:solidFill>
                <a:effectLst/>
                <a:latin typeface="Söhne"/>
              </a:rPr>
              <a:t>Tools like "Why-Why Analysis," "Five Whys," or "Problem Statement Mad-Libs" can help explore the problem from different angles and uncover underlying issues.</a:t>
            </a:r>
            <a:endParaRPr lang="en-IN" sz="3600" dirty="0">
              <a:solidFill>
                <a:schemeClr val="bg2">
                  <a:lumMod val="10000"/>
                </a:schemeClr>
              </a:solidFill>
            </a:endParaRPr>
          </a:p>
        </p:txBody>
      </p:sp>
    </p:spTree>
    <p:extLst>
      <p:ext uri="{BB962C8B-B14F-4D97-AF65-F5344CB8AC3E}">
        <p14:creationId xmlns:p14="http://schemas.microsoft.com/office/powerpoint/2010/main" val="2080063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2119659"/>
            <a:ext cx="10668000" cy="3970318"/>
          </a:xfrm>
          <a:prstGeom prst="rect">
            <a:avLst/>
          </a:prstGeom>
          <a:noFill/>
        </p:spPr>
        <p:txBody>
          <a:bodyPr wrap="square">
            <a:spAutoFit/>
          </a:bodyPr>
          <a:lstStyle/>
          <a:p>
            <a:pPr algn="just"/>
            <a:r>
              <a:rPr lang="en-US" sz="3600" b="0" i="0" dirty="0">
                <a:solidFill>
                  <a:schemeClr val="bg2">
                    <a:lumMod val="10000"/>
                  </a:schemeClr>
                </a:solidFill>
                <a:effectLst/>
                <a:latin typeface="Söhne"/>
              </a:rPr>
              <a:t>The purpose of design thinking is to provide a systematic and human-centered approach to problem-solving, innovation, and creative thinking. </a:t>
            </a:r>
          </a:p>
          <a:p>
            <a:pPr algn="just"/>
            <a:r>
              <a:rPr lang="en-US" sz="3600" b="0" i="0" dirty="0">
                <a:solidFill>
                  <a:schemeClr val="bg2">
                    <a:lumMod val="10000"/>
                  </a:schemeClr>
                </a:solidFill>
                <a:effectLst/>
                <a:latin typeface="Söhne"/>
              </a:rPr>
              <a:t>It is an iterative process that places the needs and experiences of users at the core of the design and development of solutions, whether they are products, services, processes, or systems. </a:t>
            </a:r>
            <a:endParaRPr lang="en-IN" sz="3600" dirty="0">
              <a:solidFill>
                <a:schemeClr val="bg2">
                  <a:lumMod val="10000"/>
                </a:schemeClr>
              </a:solidFill>
            </a:endParaRPr>
          </a:p>
        </p:txBody>
      </p:sp>
      <p:sp>
        <p:nvSpPr>
          <p:cNvPr id="4" name="TextBox 3">
            <a:extLst>
              <a:ext uri="{FF2B5EF4-FFF2-40B4-BE49-F238E27FC236}">
                <a16:creationId xmlns:a16="http://schemas.microsoft.com/office/drawing/2014/main" id="{EEAF8A00-77B3-0769-000B-C4CA0E0E5CD1}"/>
              </a:ext>
            </a:extLst>
          </p:cNvPr>
          <p:cNvSpPr txBox="1"/>
          <p:nvPr/>
        </p:nvSpPr>
        <p:spPr>
          <a:xfrm>
            <a:off x="2743200" y="991122"/>
            <a:ext cx="10668000" cy="646331"/>
          </a:xfrm>
          <a:prstGeom prst="rect">
            <a:avLst/>
          </a:prstGeom>
          <a:noFill/>
        </p:spPr>
        <p:txBody>
          <a:bodyPr wrap="square">
            <a:spAutoFit/>
          </a:bodyPr>
          <a:lstStyle/>
          <a:p>
            <a:r>
              <a:rPr lang="en-IN" sz="3600" b="0" i="0" dirty="0">
                <a:solidFill>
                  <a:schemeClr val="bg2">
                    <a:lumMod val="10000"/>
                  </a:schemeClr>
                </a:solidFill>
                <a:effectLst/>
                <a:latin typeface="Söhne"/>
              </a:rPr>
              <a:t>Purpose of Design Thinking</a:t>
            </a:r>
            <a:endParaRPr lang="en-IN" sz="3600" dirty="0">
              <a:solidFill>
                <a:schemeClr val="bg2">
                  <a:lumMod val="10000"/>
                </a:schemeClr>
              </a:solidFill>
            </a:endParaRPr>
          </a:p>
        </p:txBody>
      </p:sp>
    </p:spTree>
    <p:extLst>
      <p:ext uri="{BB962C8B-B14F-4D97-AF65-F5344CB8AC3E}">
        <p14:creationId xmlns:p14="http://schemas.microsoft.com/office/powerpoint/2010/main" val="307958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Software - </a:t>
            </a:r>
            <a:r>
              <a:rPr lang="en-US" dirty="0" err="1"/>
              <a:t>Dr</a:t>
            </a:r>
            <a:r>
              <a:rPr lang="en-US" dirty="0"/>
              <a:t> </a:t>
            </a:r>
            <a:r>
              <a:rPr lang="en-US" dirty="0" err="1"/>
              <a:t>S.Vengatesh</a:t>
            </a:r>
            <a:r>
              <a:rPr lang="en-US" dirty="0"/>
              <a:t> </a:t>
            </a:r>
            <a:r>
              <a:rPr lang="en-US" dirty="0" err="1"/>
              <a:t>kumar</a:t>
            </a:r>
            <a:r>
              <a:rPr lang="en-US" dirty="0"/>
              <a:t> </a:t>
            </a:r>
            <a:endParaRPr dirty="0"/>
          </a:p>
        </p:txBody>
      </p:sp>
      <p:sp>
        <p:nvSpPr>
          <p:cNvPr id="12" name="Rectangle 11"/>
          <p:cNvSpPr/>
          <p:nvPr/>
        </p:nvSpPr>
        <p:spPr>
          <a:xfrm>
            <a:off x="1495280" y="2031052"/>
            <a:ext cx="9963439" cy="2554545"/>
          </a:xfrm>
          <a:prstGeom prst="rect">
            <a:avLst/>
          </a:prstGeom>
        </p:spPr>
        <p:txBody>
          <a:bodyPr wrap="square">
            <a:spAutoFit/>
          </a:bodyPr>
          <a:lstStyle/>
          <a:p>
            <a:pPr>
              <a:buClr>
                <a:srgbClr val="FF00FF"/>
              </a:buClr>
              <a:buFont typeface="Wingdings" panose="05000000000000000000" pitchFamily="2" charset="2"/>
              <a:buChar char="q"/>
            </a:pPr>
            <a:r>
              <a:rPr lang="en-US" sz="4000" baseline="30000" dirty="0">
                <a:solidFill>
                  <a:schemeClr val="tx1"/>
                </a:solidFill>
              </a:rPr>
              <a:t>Unit I: </a:t>
            </a:r>
          </a:p>
          <a:p>
            <a:pPr>
              <a:buClr>
                <a:srgbClr val="FF00FF"/>
              </a:buClr>
              <a:buFont typeface="Wingdings" panose="05000000000000000000" pitchFamily="2" charset="2"/>
              <a:buChar char="q"/>
            </a:pPr>
            <a:r>
              <a:rPr lang="en-US" sz="4000" baseline="30000" dirty="0">
                <a:solidFill>
                  <a:schemeClr val="tx1"/>
                </a:solidFill>
              </a:rPr>
              <a:t> A brief insight to Design Thinking and Innovation</a:t>
            </a:r>
          </a:p>
          <a:p>
            <a:pPr>
              <a:buClr>
                <a:srgbClr val="FF00FF"/>
              </a:buClr>
              <a:buFont typeface="Wingdings" panose="05000000000000000000" pitchFamily="2" charset="2"/>
              <a:buChar char="q"/>
            </a:pPr>
            <a:r>
              <a:rPr lang="en-US" sz="4000" baseline="30000" dirty="0"/>
              <a:t> </a:t>
            </a:r>
            <a:r>
              <a:rPr lang="en-US" sz="4000" baseline="30000" dirty="0">
                <a:solidFill>
                  <a:schemeClr val="tx1"/>
                </a:solidFill>
              </a:rPr>
              <a:t>People Centered Design &amp;</a:t>
            </a:r>
          </a:p>
          <a:p>
            <a:pPr>
              <a:buClr>
                <a:srgbClr val="FF00FF"/>
              </a:buClr>
              <a:buFont typeface="Wingdings" panose="05000000000000000000" pitchFamily="2" charset="2"/>
              <a:buChar char="q"/>
            </a:pPr>
            <a:r>
              <a:rPr lang="en-US" sz="4000" baseline="30000" dirty="0">
                <a:solidFill>
                  <a:schemeClr val="tx1"/>
                </a:solidFill>
              </a:rPr>
              <a:t> Evoking the ‘right problem’</a:t>
            </a:r>
          </a:p>
          <a:p>
            <a:pPr>
              <a:buClr>
                <a:srgbClr val="FF00FF"/>
              </a:buClr>
              <a:buFont typeface="Wingdings" panose="05000000000000000000" pitchFamily="2" charset="2"/>
              <a:buChar char="q"/>
            </a:pPr>
            <a:r>
              <a:rPr lang="en-US" sz="4000" baseline="30000" dirty="0">
                <a:solidFill>
                  <a:schemeClr val="tx1"/>
                </a:solidFill>
              </a:rPr>
              <a:t> Purpose of Design Thinking</a:t>
            </a:r>
          </a:p>
          <a:p>
            <a:pPr>
              <a:buClr>
                <a:srgbClr val="FF00FF"/>
              </a:buClr>
              <a:buFont typeface="Wingdings" panose="05000000000000000000" pitchFamily="2" charset="2"/>
              <a:buChar char="q"/>
            </a:pPr>
            <a:r>
              <a:rPr lang="en-US" sz="4000" baseline="30000" dirty="0">
                <a:solidFill>
                  <a:schemeClr val="tx1"/>
                </a:solidFill>
              </a:rPr>
              <a:t> Design Thinking Framework</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10;p4"/>
          <p:cNvSpPr/>
          <p:nvPr/>
        </p:nvSpPr>
        <p:spPr>
          <a:xfrm>
            <a:off x="11277" y="260038"/>
            <a:ext cx="11711030" cy="951865"/>
          </a:xfrm>
          <a:prstGeom prst="rect">
            <a:avLst/>
          </a:prstGeom>
          <a:noFill/>
          <a:ln>
            <a:noFill/>
          </a:ln>
        </p:spPr>
        <p:txBody>
          <a:bodyPr spcFirstLastPara="1" wrap="square" lIns="91425" tIns="45700" rIns="91425" bIns="45700" anchor="t" anchorCtr="0">
            <a:spAutoFit/>
          </a:bodyPr>
          <a:lstStyle/>
          <a:p>
            <a:pPr algn="ctr">
              <a:lnSpc>
                <a:spcPct val="200000"/>
              </a:lnSpc>
              <a:tabLst>
                <a:tab pos="800100" algn="l"/>
              </a:tabLst>
            </a:pPr>
            <a:r>
              <a:rPr lang="en-US" sz="2800" dirty="0"/>
              <a:t>AGENDA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2119659"/>
            <a:ext cx="10668000" cy="1754326"/>
          </a:xfrm>
          <a:prstGeom prst="rect">
            <a:avLst/>
          </a:prstGeom>
          <a:noFill/>
        </p:spPr>
        <p:txBody>
          <a:bodyPr wrap="square">
            <a:spAutoFit/>
          </a:bodyPr>
          <a:lstStyle/>
          <a:p>
            <a:r>
              <a:rPr lang="en-US" sz="3600" b="0" i="0" dirty="0">
                <a:solidFill>
                  <a:schemeClr val="bg2">
                    <a:lumMod val="10000"/>
                  </a:schemeClr>
                </a:solidFill>
                <a:effectLst/>
                <a:latin typeface="Söhne"/>
              </a:rPr>
              <a:t>The primary purpose of design thinking is to generate effective, meaningful, and user-centric solutions to complex problems and challenges.</a:t>
            </a:r>
            <a:endParaRPr lang="en-IN" sz="3600" dirty="0">
              <a:solidFill>
                <a:schemeClr val="bg2">
                  <a:lumMod val="10000"/>
                </a:schemeClr>
              </a:solidFill>
            </a:endParaRPr>
          </a:p>
        </p:txBody>
      </p:sp>
    </p:spTree>
    <p:extLst>
      <p:ext uri="{BB962C8B-B14F-4D97-AF65-F5344CB8AC3E}">
        <p14:creationId xmlns:p14="http://schemas.microsoft.com/office/powerpoint/2010/main" val="451648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21</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1715924"/>
            <a:ext cx="10668000" cy="4524315"/>
          </a:xfrm>
          <a:prstGeom prst="rect">
            <a:avLst/>
          </a:prstGeom>
          <a:noFill/>
        </p:spPr>
        <p:txBody>
          <a:bodyPr wrap="square">
            <a:spAutoFit/>
          </a:bodyPr>
          <a:lstStyle/>
          <a:p>
            <a:r>
              <a:rPr lang="en-IN" sz="3600" b="0" i="0" dirty="0">
                <a:solidFill>
                  <a:schemeClr val="bg2">
                    <a:lumMod val="10000"/>
                  </a:schemeClr>
                </a:solidFill>
                <a:effectLst/>
                <a:latin typeface="Söhne"/>
              </a:rPr>
              <a:t>User-Centric Solutions</a:t>
            </a:r>
          </a:p>
          <a:p>
            <a:r>
              <a:rPr lang="en-IN" sz="3600" b="0" i="0" dirty="0">
                <a:solidFill>
                  <a:schemeClr val="bg2">
                    <a:lumMod val="10000"/>
                  </a:schemeClr>
                </a:solidFill>
                <a:effectLst/>
                <a:latin typeface="Söhne"/>
              </a:rPr>
              <a:t>Creativity and Innovation</a:t>
            </a:r>
          </a:p>
          <a:p>
            <a:r>
              <a:rPr lang="en-IN" sz="3600" b="0" i="0" dirty="0">
                <a:solidFill>
                  <a:schemeClr val="bg2">
                    <a:lumMod val="10000"/>
                  </a:schemeClr>
                </a:solidFill>
                <a:effectLst/>
                <a:latin typeface="Söhne"/>
              </a:rPr>
              <a:t>Problem Framing</a:t>
            </a:r>
            <a:endParaRPr lang="en-IN" sz="3600" dirty="0">
              <a:solidFill>
                <a:schemeClr val="bg2">
                  <a:lumMod val="10000"/>
                </a:schemeClr>
              </a:solidFill>
              <a:latin typeface="Söhne"/>
            </a:endParaRPr>
          </a:p>
          <a:p>
            <a:r>
              <a:rPr lang="en-IN" sz="3600" b="0" i="0" dirty="0">
                <a:solidFill>
                  <a:schemeClr val="bg2">
                    <a:lumMod val="10000"/>
                  </a:schemeClr>
                </a:solidFill>
                <a:effectLst/>
                <a:latin typeface="Söhne"/>
              </a:rPr>
              <a:t>Iterative Process</a:t>
            </a:r>
          </a:p>
          <a:p>
            <a:r>
              <a:rPr lang="en-IN" sz="3600" b="0" i="0" dirty="0">
                <a:solidFill>
                  <a:schemeClr val="bg2">
                    <a:lumMod val="10000"/>
                  </a:schemeClr>
                </a:solidFill>
                <a:effectLst/>
                <a:latin typeface="Söhne"/>
              </a:rPr>
              <a:t>Collaboration and Interdisciplinarity</a:t>
            </a:r>
            <a:endParaRPr lang="en-IN" sz="3600" dirty="0">
              <a:solidFill>
                <a:schemeClr val="bg2">
                  <a:lumMod val="10000"/>
                </a:schemeClr>
              </a:solidFill>
              <a:latin typeface="Söhne"/>
            </a:endParaRPr>
          </a:p>
          <a:p>
            <a:r>
              <a:rPr lang="en-IN" sz="3600" b="0" i="0" dirty="0">
                <a:solidFill>
                  <a:schemeClr val="bg2">
                    <a:lumMod val="10000"/>
                  </a:schemeClr>
                </a:solidFill>
                <a:effectLst/>
                <a:latin typeface="Söhne"/>
              </a:rPr>
              <a:t>Rapid Prototyping and Testing</a:t>
            </a:r>
          </a:p>
          <a:p>
            <a:r>
              <a:rPr lang="en-IN" sz="3600" b="0" i="0" dirty="0">
                <a:solidFill>
                  <a:schemeClr val="bg2">
                    <a:lumMod val="10000"/>
                  </a:schemeClr>
                </a:solidFill>
                <a:effectLst/>
                <a:latin typeface="Söhne"/>
              </a:rPr>
              <a:t>Risk Reduction</a:t>
            </a:r>
          </a:p>
          <a:p>
            <a:r>
              <a:rPr lang="en-IN" sz="3600" b="0" i="0" dirty="0">
                <a:solidFill>
                  <a:schemeClr val="bg2">
                    <a:lumMod val="10000"/>
                  </a:schemeClr>
                </a:solidFill>
                <a:effectLst/>
                <a:latin typeface="Söhne"/>
              </a:rPr>
              <a:t>Embracing Ambiguity</a:t>
            </a:r>
            <a:endParaRPr lang="en-IN" sz="3600" dirty="0">
              <a:solidFill>
                <a:schemeClr val="bg2">
                  <a:lumMod val="10000"/>
                </a:schemeClr>
              </a:solidFill>
            </a:endParaRPr>
          </a:p>
        </p:txBody>
      </p:sp>
    </p:spTree>
    <p:extLst>
      <p:ext uri="{BB962C8B-B14F-4D97-AF65-F5344CB8AC3E}">
        <p14:creationId xmlns:p14="http://schemas.microsoft.com/office/powerpoint/2010/main" val="1322689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22</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1715924"/>
            <a:ext cx="10668000" cy="5078313"/>
          </a:xfrm>
          <a:prstGeom prst="rect">
            <a:avLst/>
          </a:prstGeom>
          <a:noFill/>
        </p:spPr>
        <p:txBody>
          <a:bodyPr wrap="square">
            <a:spAutoFit/>
          </a:bodyPr>
          <a:lstStyle/>
          <a:p>
            <a:pPr algn="just"/>
            <a:r>
              <a:rPr lang="en-US" sz="3600" b="0" i="0" dirty="0">
                <a:solidFill>
                  <a:schemeClr val="bg2">
                    <a:lumMod val="10000"/>
                  </a:schemeClr>
                </a:solidFill>
                <a:effectLst/>
                <a:latin typeface="Söhne"/>
              </a:rPr>
              <a:t>Design thinking is not a rigid framework with a fixed set of steps, but rather a flexible and iterative approach to problem-solving and innovation. </a:t>
            </a:r>
          </a:p>
          <a:p>
            <a:pPr algn="just"/>
            <a:r>
              <a:rPr lang="en-US" sz="3600" b="0" i="0" dirty="0">
                <a:solidFill>
                  <a:schemeClr val="bg2">
                    <a:lumMod val="10000"/>
                  </a:schemeClr>
                </a:solidFill>
                <a:effectLst/>
                <a:latin typeface="Söhne"/>
              </a:rPr>
              <a:t>However, there are several commonly recognized stages or phases that designers typically go through when applying design thinking. </a:t>
            </a:r>
          </a:p>
          <a:p>
            <a:pPr algn="just"/>
            <a:r>
              <a:rPr lang="en-US" sz="3600" b="0" i="0" dirty="0">
                <a:solidFill>
                  <a:schemeClr val="bg2">
                    <a:lumMod val="10000"/>
                  </a:schemeClr>
                </a:solidFill>
                <a:effectLst/>
                <a:latin typeface="Söhne"/>
              </a:rPr>
              <a:t>These stages provide a general guide for the design process and help ensure a human-centered and creative approach to problem-solving</a:t>
            </a:r>
            <a:endParaRPr lang="en-IN" sz="3600" dirty="0">
              <a:solidFill>
                <a:schemeClr val="bg2">
                  <a:lumMod val="10000"/>
                </a:schemeClr>
              </a:solidFill>
            </a:endParaRPr>
          </a:p>
        </p:txBody>
      </p:sp>
      <p:sp>
        <p:nvSpPr>
          <p:cNvPr id="4" name="TextBox 3">
            <a:extLst>
              <a:ext uri="{FF2B5EF4-FFF2-40B4-BE49-F238E27FC236}">
                <a16:creationId xmlns:a16="http://schemas.microsoft.com/office/drawing/2014/main" id="{C48B4C59-26F5-A3FD-AB9E-D50CF8F046E2}"/>
              </a:ext>
            </a:extLst>
          </p:cNvPr>
          <p:cNvSpPr txBox="1"/>
          <p:nvPr/>
        </p:nvSpPr>
        <p:spPr>
          <a:xfrm>
            <a:off x="1733550" y="408159"/>
            <a:ext cx="10668000" cy="830997"/>
          </a:xfrm>
          <a:prstGeom prst="rect">
            <a:avLst/>
          </a:prstGeom>
          <a:noFill/>
        </p:spPr>
        <p:txBody>
          <a:bodyPr wrap="square">
            <a:spAutoFit/>
          </a:bodyPr>
          <a:lstStyle/>
          <a:p>
            <a:br>
              <a:rPr lang="en-IN" sz="2400" b="1" dirty="0">
                <a:solidFill>
                  <a:schemeClr val="bg2">
                    <a:lumMod val="10000"/>
                  </a:schemeClr>
                </a:solidFill>
              </a:rPr>
            </a:br>
            <a:r>
              <a:rPr lang="en-IN" sz="2400" b="1" i="0" dirty="0">
                <a:solidFill>
                  <a:schemeClr val="bg2">
                    <a:lumMod val="10000"/>
                  </a:schemeClr>
                </a:solidFill>
                <a:effectLst/>
                <a:latin typeface="Söhne"/>
              </a:rPr>
              <a:t>Design Thinking Framework</a:t>
            </a:r>
            <a:endParaRPr lang="en-IN" sz="2400" b="1" dirty="0">
              <a:solidFill>
                <a:schemeClr val="bg2">
                  <a:lumMod val="10000"/>
                </a:schemeClr>
              </a:solidFill>
            </a:endParaRPr>
          </a:p>
        </p:txBody>
      </p:sp>
    </p:spTree>
    <p:extLst>
      <p:ext uri="{BB962C8B-B14F-4D97-AF65-F5344CB8AC3E}">
        <p14:creationId xmlns:p14="http://schemas.microsoft.com/office/powerpoint/2010/main" val="782476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1715924"/>
            <a:ext cx="10668000" cy="4524315"/>
          </a:xfrm>
          <a:prstGeom prst="rect">
            <a:avLst/>
          </a:prstGeom>
          <a:noFill/>
        </p:spPr>
        <p:txBody>
          <a:bodyPr wrap="square">
            <a:spAutoFit/>
          </a:bodyPr>
          <a:lstStyle/>
          <a:p>
            <a:pPr algn="just"/>
            <a:r>
              <a:rPr lang="en-US" sz="3600" b="0" i="0" dirty="0">
                <a:solidFill>
                  <a:schemeClr val="bg2">
                    <a:lumMod val="10000"/>
                  </a:schemeClr>
                </a:solidFill>
                <a:effectLst/>
                <a:latin typeface="Söhne"/>
              </a:rPr>
              <a:t>Empathize: The first stage involves understanding and empathizing with the users or stakeholders who are affected by the problem. Designers conduct research, interviews, and observations to gain deep insights into user needs, motivations, behaviors, and pain points. This process helps designers define the problem from the user's perspective and fosters a user-centered approach to finding solutions.</a:t>
            </a:r>
            <a:endParaRPr lang="en-IN" sz="3600" dirty="0">
              <a:solidFill>
                <a:schemeClr val="bg2">
                  <a:lumMod val="10000"/>
                </a:schemeClr>
              </a:solidFill>
            </a:endParaRPr>
          </a:p>
        </p:txBody>
      </p:sp>
    </p:spTree>
    <p:extLst>
      <p:ext uri="{BB962C8B-B14F-4D97-AF65-F5344CB8AC3E}">
        <p14:creationId xmlns:p14="http://schemas.microsoft.com/office/powerpoint/2010/main" val="4003172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24</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1715924"/>
            <a:ext cx="10668000" cy="3416320"/>
          </a:xfrm>
          <a:prstGeom prst="rect">
            <a:avLst/>
          </a:prstGeom>
          <a:noFill/>
        </p:spPr>
        <p:txBody>
          <a:bodyPr wrap="square">
            <a:spAutoFit/>
          </a:bodyPr>
          <a:lstStyle/>
          <a:p>
            <a:pPr algn="just"/>
            <a:r>
              <a:rPr lang="en-US" sz="3600" b="0" i="0" dirty="0">
                <a:solidFill>
                  <a:schemeClr val="bg2">
                    <a:lumMod val="10000"/>
                  </a:schemeClr>
                </a:solidFill>
                <a:effectLst/>
                <a:latin typeface="Söhne"/>
              </a:rPr>
              <a:t>Define: In this stage, designers analyze and synthesize the information gathered during the empathy phase. They use this data to define the problem they want to address, reframing it in a human-centric and actionable way. The problem statement serves as a guiding principle throughout the rest of the design process</a:t>
            </a:r>
            <a:endParaRPr lang="en-IN" sz="3600" dirty="0">
              <a:solidFill>
                <a:schemeClr val="bg2">
                  <a:lumMod val="10000"/>
                </a:schemeClr>
              </a:solidFill>
            </a:endParaRPr>
          </a:p>
        </p:txBody>
      </p:sp>
    </p:spTree>
    <p:extLst>
      <p:ext uri="{BB962C8B-B14F-4D97-AF65-F5344CB8AC3E}">
        <p14:creationId xmlns:p14="http://schemas.microsoft.com/office/powerpoint/2010/main" val="1344029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25</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1715924"/>
            <a:ext cx="10668000" cy="3970318"/>
          </a:xfrm>
          <a:prstGeom prst="rect">
            <a:avLst/>
          </a:prstGeom>
          <a:noFill/>
        </p:spPr>
        <p:txBody>
          <a:bodyPr wrap="square">
            <a:spAutoFit/>
          </a:bodyPr>
          <a:lstStyle/>
          <a:p>
            <a:pPr algn="just"/>
            <a:r>
              <a:rPr lang="en-US" sz="3600" b="0" i="0" dirty="0">
                <a:solidFill>
                  <a:schemeClr val="bg2">
                    <a:lumMod val="10000"/>
                  </a:schemeClr>
                </a:solidFill>
                <a:effectLst/>
                <a:latin typeface="Söhne"/>
              </a:rPr>
              <a:t>Ideate: During the ideation stage, designers engage in brainstorming sessions to generate a wide range of creative ideas and potential solutions. They aim to explore different possibilities without judgment, encouraging creativity and diverse perspectives. The goal is to come up with as many ideas as possible to address the defined problem.</a:t>
            </a:r>
            <a:endParaRPr lang="en-IN" sz="3600" dirty="0">
              <a:solidFill>
                <a:schemeClr val="bg2">
                  <a:lumMod val="10000"/>
                </a:schemeClr>
              </a:solidFill>
            </a:endParaRPr>
          </a:p>
        </p:txBody>
      </p:sp>
    </p:spTree>
    <p:extLst>
      <p:ext uri="{BB962C8B-B14F-4D97-AF65-F5344CB8AC3E}">
        <p14:creationId xmlns:p14="http://schemas.microsoft.com/office/powerpoint/2010/main" val="3467812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26</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1715924"/>
            <a:ext cx="10668000" cy="3416320"/>
          </a:xfrm>
          <a:prstGeom prst="rect">
            <a:avLst/>
          </a:prstGeom>
          <a:noFill/>
        </p:spPr>
        <p:txBody>
          <a:bodyPr wrap="square">
            <a:spAutoFit/>
          </a:bodyPr>
          <a:lstStyle/>
          <a:p>
            <a:pPr algn="just"/>
            <a:r>
              <a:rPr lang="en-US" sz="3600" b="0" i="0" dirty="0">
                <a:solidFill>
                  <a:schemeClr val="bg2">
                    <a:lumMod val="10000"/>
                  </a:schemeClr>
                </a:solidFill>
                <a:effectLst/>
                <a:latin typeface="Söhne"/>
              </a:rPr>
              <a:t>Prototype: In this stage, designers create low-fidelity prototypes or mock-ups of their potential solutions. Prototyping allows them to quickly and inexpensively test and visualize their ideas. The emphasis is on creating tangible representations of the concepts that can be shared and tested with users for feedback..</a:t>
            </a:r>
            <a:endParaRPr lang="en-IN" sz="3600" dirty="0">
              <a:solidFill>
                <a:schemeClr val="bg2">
                  <a:lumMod val="10000"/>
                </a:schemeClr>
              </a:solidFill>
            </a:endParaRPr>
          </a:p>
        </p:txBody>
      </p:sp>
    </p:spTree>
    <p:extLst>
      <p:ext uri="{BB962C8B-B14F-4D97-AF65-F5344CB8AC3E}">
        <p14:creationId xmlns:p14="http://schemas.microsoft.com/office/powerpoint/2010/main" val="1858627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27</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C0C7E02-DA12-5716-9B36-F7A102C2D9B3}"/>
              </a:ext>
            </a:extLst>
          </p:cNvPr>
          <p:cNvSpPr txBox="1"/>
          <p:nvPr/>
        </p:nvSpPr>
        <p:spPr>
          <a:xfrm>
            <a:off x="762000" y="1715924"/>
            <a:ext cx="10668000" cy="3416320"/>
          </a:xfrm>
          <a:prstGeom prst="rect">
            <a:avLst/>
          </a:prstGeom>
          <a:noFill/>
        </p:spPr>
        <p:txBody>
          <a:bodyPr wrap="square">
            <a:spAutoFit/>
          </a:bodyPr>
          <a:lstStyle/>
          <a:p>
            <a:pPr algn="just"/>
            <a:r>
              <a:rPr lang="en-US" sz="3600" b="0" i="0" dirty="0">
                <a:solidFill>
                  <a:schemeClr val="bg2">
                    <a:lumMod val="10000"/>
                  </a:schemeClr>
                </a:solidFill>
                <a:effectLst/>
                <a:latin typeface="Söhne"/>
              </a:rPr>
              <a:t>Test: The final stage involves testing the prototypes with real users to gather feedback and insights. Designers use this feedback to refine and improve their solutions iteratively. The testing phase provides valuable information on how well the proposed solutions meet user needs and allows for further iterations if necessary.</a:t>
            </a:r>
            <a:endParaRPr lang="en-IN" sz="3600" dirty="0">
              <a:solidFill>
                <a:schemeClr val="bg2">
                  <a:lumMod val="10000"/>
                </a:schemeClr>
              </a:solidFill>
            </a:endParaRPr>
          </a:p>
        </p:txBody>
      </p:sp>
    </p:spTree>
    <p:extLst>
      <p:ext uri="{BB962C8B-B14F-4D97-AF65-F5344CB8AC3E}">
        <p14:creationId xmlns:p14="http://schemas.microsoft.com/office/powerpoint/2010/main" val="269688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err="1"/>
              <a:t>MSoftware</a:t>
            </a:r>
            <a:r>
              <a:rPr lang="en-US" dirty="0"/>
              <a:t>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7D73DD37-44E3-E96E-9AD0-397E77C01396}"/>
              </a:ext>
            </a:extLst>
          </p:cNvPr>
          <p:cNvSpPr txBox="1"/>
          <p:nvPr/>
        </p:nvSpPr>
        <p:spPr>
          <a:xfrm>
            <a:off x="1339120" y="2228671"/>
            <a:ext cx="10092285" cy="3416320"/>
          </a:xfrm>
          <a:prstGeom prst="rect">
            <a:avLst/>
          </a:prstGeom>
          <a:noFill/>
        </p:spPr>
        <p:txBody>
          <a:bodyPr wrap="square">
            <a:spAutoFit/>
          </a:bodyPr>
          <a:lstStyle/>
          <a:p>
            <a:pPr algn="just"/>
            <a:r>
              <a:rPr lang="en-US" sz="3600" b="0" i="0" dirty="0">
                <a:solidFill>
                  <a:schemeClr val="bg2">
                    <a:lumMod val="10000"/>
                  </a:schemeClr>
                </a:solidFill>
                <a:effectLst/>
                <a:latin typeface="Söhne"/>
              </a:rPr>
              <a:t>Certainly! Design thinking is a problem-solving and innovation approach that focuses on understanding the needs of users or customers to create effective solutions.</a:t>
            </a:r>
          </a:p>
          <a:p>
            <a:pPr algn="just"/>
            <a:endParaRPr lang="en-US" sz="3600" dirty="0">
              <a:solidFill>
                <a:schemeClr val="bg2">
                  <a:lumMod val="10000"/>
                </a:schemeClr>
              </a:solidFill>
              <a:latin typeface="Söhne"/>
            </a:endParaRPr>
          </a:p>
          <a:p>
            <a:pPr algn="just"/>
            <a:r>
              <a:rPr lang="en-US" sz="3600" b="0" i="0" dirty="0">
                <a:solidFill>
                  <a:schemeClr val="bg2">
                    <a:lumMod val="10000"/>
                  </a:schemeClr>
                </a:solidFill>
                <a:effectLst/>
                <a:latin typeface="Söhne"/>
              </a:rPr>
              <a:t> </a:t>
            </a:r>
            <a:r>
              <a:rPr lang="en-US" sz="3600" dirty="0">
                <a:solidFill>
                  <a:schemeClr val="bg2">
                    <a:lumMod val="10000"/>
                  </a:schemeClr>
                </a:solidFill>
                <a:latin typeface="Söhne"/>
              </a:rPr>
              <a:t>S</a:t>
            </a:r>
            <a:r>
              <a:rPr lang="en-US" sz="3600" b="0" i="0" dirty="0">
                <a:solidFill>
                  <a:schemeClr val="bg2">
                    <a:lumMod val="10000"/>
                  </a:schemeClr>
                </a:solidFill>
                <a:effectLst/>
                <a:latin typeface="Söhne"/>
              </a:rPr>
              <a:t>ome key points and notes about design thinking:</a:t>
            </a:r>
            <a:endParaRPr lang="en-IN" sz="3600" dirty="0">
              <a:solidFill>
                <a:schemeClr val="bg2">
                  <a:lumMod val="1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210BB9E3-D0C1-FF54-9D85-B72B8B825B3A}"/>
              </a:ext>
            </a:extLst>
          </p:cNvPr>
          <p:cNvSpPr txBox="1"/>
          <p:nvPr/>
        </p:nvSpPr>
        <p:spPr>
          <a:xfrm>
            <a:off x="903324" y="1879506"/>
            <a:ext cx="10668000" cy="3539430"/>
          </a:xfrm>
          <a:prstGeom prst="rect">
            <a:avLst/>
          </a:prstGeom>
          <a:noFill/>
        </p:spPr>
        <p:txBody>
          <a:bodyPr wrap="square">
            <a:spAutoFit/>
          </a:bodyPr>
          <a:lstStyle/>
          <a:p>
            <a:pPr algn="l">
              <a:buFont typeface="+mj-lt"/>
              <a:buAutoNum type="arabicPeriod"/>
            </a:pPr>
            <a:r>
              <a:rPr lang="en-US" sz="3200" b="1" i="0" dirty="0">
                <a:solidFill>
                  <a:schemeClr val="bg2">
                    <a:lumMod val="10000"/>
                  </a:schemeClr>
                </a:solidFill>
                <a:effectLst/>
                <a:latin typeface="Söhne"/>
              </a:rPr>
              <a:t>Empathy</a:t>
            </a:r>
            <a:r>
              <a:rPr lang="en-US" sz="3200" b="0" i="0" dirty="0">
                <a:solidFill>
                  <a:schemeClr val="bg2">
                    <a:lumMod val="10000"/>
                  </a:schemeClr>
                </a:solidFill>
                <a:effectLst/>
                <a:latin typeface="Söhne"/>
              </a:rPr>
              <a:t>: Design thinking begins with empathizing with the users or customers. Understanding their needs, motivations, and pain points is essential to create solutions that truly address their concerns.</a:t>
            </a:r>
          </a:p>
          <a:p>
            <a:pPr algn="l">
              <a:buFont typeface="+mj-lt"/>
              <a:buAutoNum type="arabicPeriod"/>
            </a:pPr>
            <a:r>
              <a:rPr lang="en-US" sz="3200" b="1" i="0" dirty="0">
                <a:solidFill>
                  <a:schemeClr val="bg2">
                    <a:lumMod val="10000"/>
                  </a:schemeClr>
                </a:solidFill>
                <a:effectLst/>
                <a:latin typeface="Söhne"/>
              </a:rPr>
              <a:t>Define </a:t>
            </a:r>
            <a:r>
              <a:rPr lang="en-US" sz="3200" b="0" i="0" dirty="0">
                <a:solidFill>
                  <a:schemeClr val="bg2">
                    <a:lumMod val="10000"/>
                  </a:schemeClr>
                </a:solidFill>
                <a:effectLst/>
                <a:latin typeface="Söhne"/>
              </a:rPr>
              <a:t>the Problem: Clearly define the problem you are trying to solve. This involves reframing the issue from the user's perspective and identifying the real challenges they face.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Rectangle 2"/>
          <p:cNvSpPr/>
          <p:nvPr/>
        </p:nvSpPr>
        <p:spPr>
          <a:xfrm>
            <a:off x="1315720" y="1395730"/>
            <a:ext cx="9464040" cy="583565"/>
          </a:xfrm>
          <a:prstGeom prst="rect">
            <a:avLst/>
          </a:prstGeom>
        </p:spPr>
        <p:txBody>
          <a:bodyPr wrap="square">
            <a:spAutoFit/>
          </a:bodyPr>
          <a:lstStyle/>
          <a:p>
            <a:pPr marL="342900" indent="-342900" algn="just">
              <a:buClr>
                <a:srgbClr val="FF00FF"/>
              </a:buClr>
              <a:buFont typeface="Wingdings" panose="05000000000000000000" pitchFamily="2" charset="2"/>
              <a:buNone/>
              <a:tabLst>
                <a:tab pos="800100" algn="l"/>
              </a:tabLst>
              <a:defRPr/>
            </a:pPr>
            <a:endParaRPr lang="en-US" sz="3200"/>
          </a:p>
        </p:txBody>
      </p:sp>
      <p:sp>
        <p:nvSpPr>
          <p:cNvPr id="10" name="TextBox 9">
            <a:extLst>
              <a:ext uri="{FF2B5EF4-FFF2-40B4-BE49-F238E27FC236}">
                <a16:creationId xmlns:a16="http://schemas.microsoft.com/office/drawing/2014/main" id="{C7001D4E-8185-C112-D63A-68EA358CE4A8}"/>
              </a:ext>
            </a:extLst>
          </p:cNvPr>
          <p:cNvSpPr txBox="1"/>
          <p:nvPr/>
        </p:nvSpPr>
        <p:spPr>
          <a:xfrm>
            <a:off x="627087" y="1395730"/>
            <a:ext cx="10668000" cy="4524315"/>
          </a:xfrm>
          <a:prstGeom prst="rect">
            <a:avLst/>
          </a:prstGeom>
          <a:noFill/>
        </p:spPr>
        <p:txBody>
          <a:bodyPr wrap="square">
            <a:spAutoFit/>
          </a:bodyPr>
          <a:lstStyle/>
          <a:p>
            <a:pPr algn="l"/>
            <a:r>
              <a:rPr lang="en-US" sz="3600" b="1" i="0" dirty="0">
                <a:solidFill>
                  <a:schemeClr val="bg2">
                    <a:lumMod val="10000"/>
                  </a:schemeClr>
                </a:solidFill>
                <a:effectLst/>
                <a:latin typeface="Söhne"/>
              </a:rPr>
              <a:t>Ideation: </a:t>
            </a:r>
            <a:r>
              <a:rPr lang="en-US" sz="3600" b="0" i="0" dirty="0">
                <a:solidFill>
                  <a:schemeClr val="bg2">
                    <a:lumMod val="10000"/>
                  </a:schemeClr>
                </a:solidFill>
                <a:effectLst/>
                <a:latin typeface="Söhne"/>
              </a:rPr>
              <a:t>Generate a wide range of ideas and potential solutions. Encourage creativity and diverse perspectives during this phase to explore different possibilities.</a:t>
            </a:r>
          </a:p>
          <a:p>
            <a:pPr algn="l"/>
            <a:endParaRPr lang="en-US" sz="3600" b="0" i="0" dirty="0">
              <a:solidFill>
                <a:schemeClr val="bg2">
                  <a:lumMod val="10000"/>
                </a:schemeClr>
              </a:solidFill>
              <a:effectLst/>
              <a:latin typeface="Söhne"/>
            </a:endParaRPr>
          </a:p>
          <a:p>
            <a:pPr algn="l"/>
            <a:r>
              <a:rPr lang="en-US" sz="3600" b="1" i="0" dirty="0">
                <a:solidFill>
                  <a:schemeClr val="bg2">
                    <a:lumMod val="10000"/>
                  </a:schemeClr>
                </a:solidFill>
                <a:effectLst/>
                <a:latin typeface="Söhne"/>
              </a:rPr>
              <a:t>Prototyping: </a:t>
            </a:r>
            <a:r>
              <a:rPr lang="en-US" sz="3600" b="0" i="0" dirty="0">
                <a:solidFill>
                  <a:schemeClr val="bg2">
                    <a:lumMod val="10000"/>
                  </a:schemeClr>
                </a:solidFill>
                <a:effectLst/>
                <a:latin typeface="Söhne"/>
              </a:rPr>
              <a:t>Build quick and inexpensive prototypes or mock-ups of potential solutions. Prototyping allows you to test and gather feedback before investing significant resources.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TextBox 11">
            <a:extLst>
              <a:ext uri="{FF2B5EF4-FFF2-40B4-BE49-F238E27FC236}">
                <a16:creationId xmlns:a16="http://schemas.microsoft.com/office/drawing/2014/main" id="{4AEC0E31-A2C4-39B8-A188-DD6458A135B2}"/>
              </a:ext>
            </a:extLst>
          </p:cNvPr>
          <p:cNvSpPr txBox="1"/>
          <p:nvPr/>
        </p:nvSpPr>
        <p:spPr>
          <a:xfrm>
            <a:off x="1021672" y="1715924"/>
            <a:ext cx="10668000" cy="4524315"/>
          </a:xfrm>
          <a:prstGeom prst="rect">
            <a:avLst/>
          </a:prstGeom>
          <a:noFill/>
        </p:spPr>
        <p:txBody>
          <a:bodyPr wrap="square">
            <a:spAutoFit/>
          </a:bodyPr>
          <a:lstStyle/>
          <a:p>
            <a:pPr algn="l"/>
            <a:r>
              <a:rPr lang="en-US" sz="3600" b="0" i="0" dirty="0">
                <a:solidFill>
                  <a:schemeClr val="bg2">
                    <a:lumMod val="10000"/>
                  </a:schemeClr>
                </a:solidFill>
                <a:effectLst/>
                <a:latin typeface="Söhne"/>
              </a:rPr>
              <a:t>Testing: Test the prototypes with real users to collect feedback and insights. This iterative process helps refine the solutions and ensures they meet user needs effectively.</a:t>
            </a:r>
          </a:p>
          <a:p>
            <a:pPr algn="l"/>
            <a:r>
              <a:rPr lang="en-US" sz="3600" b="0" i="0" dirty="0">
                <a:solidFill>
                  <a:schemeClr val="bg2">
                    <a:lumMod val="10000"/>
                  </a:schemeClr>
                </a:solidFill>
                <a:effectLst/>
                <a:latin typeface="Söhne"/>
              </a:rPr>
              <a:t>Iteration: Design thinking is an iterative process, meaning that it involves repeating the process of prototyping, testing, and gathering feedback multiple times to continuously improve the solution.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r>
              <a:rPr lang="en-US" dirty="0"/>
              <a:t>/12</a:t>
            </a:r>
            <a:endParaRPr dirty="0"/>
          </a:p>
        </p:txBody>
      </p:sp>
      <p:sp>
        <p:nvSpPr>
          <p:cNvPr id="10" name="Google Shape;187;p2"/>
          <p:cNvSpPr txBox="1">
            <a:spLocks noGrp="1"/>
          </p:cNvSpPr>
          <p:nvPr>
            <p:ph type="dt" idx="10"/>
          </p:nvPr>
        </p:nvSpPr>
        <p:spPr>
          <a:xfrm>
            <a:off x="142740" y="6341463"/>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t>18/06/2020</a:t>
            </a:r>
            <a:endParaRPr dirty="0"/>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Text Box 6"/>
          <p:cNvSpPr txBox="1">
            <a:spLocks noChangeArrowheads="1"/>
          </p:cNvSpPr>
          <p:nvPr/>
        </p:nvSpPr>
        <p:spPr bwMode="auto">
          <a:xfrm>
            <a:off x="1283335" y="1075055"/>
            <a:ext cx="10559415"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tabLst>
                <a:tab pos="800100" algn="l"/>
              </a:tabLst>
              <a:defRPr b="1" baseline="-12000">
                <a:solidFill>
                  <a:schemeClr val="tx1"/>
                </a:solidFill>
                <a:latin typeface="Arial" panose="020B0604020202020204" pitchFamily="34" charset="0"/>
              </a:defRPr>
            </a:lvl1pPr>
            <a:lvl2pPr marL="800100" indent="-342900" eaLnBrk="0" hangingPunct="0">
              <a:tabLst>
                <a:tab pos="800100" algn="l"/>
              </a:tabLst>
              <a:defRPr b="1" baseline="-12000">
                <a:solidFill>
                  <a:schemeClr val="tx1"/>
                </a:solidFill>
                <a:latin typeface="Arial" panose="020B0604020202020204" pitchFamily="34" charset="0"/>
              </a:defRPr>
            </a:lvl2pPr>
            <a:lvl3pPr marL="1143000" indent="-228600" eaLnBrk="0" hangingPunct="0">
              <a:tabLst>
                <a:tab pos="800100" algn="l"/>
              </a:tabLst>
              <a:defRPr b="1" baseline="-12000">
                <a:solidFill>
                  <a:schemeClr val="tx1"/>
                </a:solidFill>
                <a:latin typeface="Arial" panose="020B0604020202020204" pitchFamily="34" charset="0"/>
              </a:defRPr>
            </a:lvl3pPr>
            <a:lvl4pPr marL="1714500" indent="-342900" eaLnBrk="0" hangingPunct="0">
              <a:tabLst>
                <a:tab pos="800100" algn="l"/>
              </a:tabLst>
              <a:defRPr b="1" baseline="-12000">
                <a:solidFill>
                  <a:schemeClr val="tx1"/>
                </a:solidFill>
                <a:latin typeface="Arial" panose="020B0604020202020204" pitchFamily="34" charset="0"/>
              </a:defRPr>
            </a:lvl4pPr>
            <a:lvl5pPr marL="2057400" indent="-228600" eaLnBrk="0" hangingPunct="0">
              <a:tabLst>
                <a:tab pos="800100" algn="l"/>
              </a:tabLst>
              <a:defRPr b="1" baseline="-12000">
                <a:solidFill>
                  <a:schemeClr val="tx1"/>
                </a:solidFill>
                <a:latin typeface="Arial" panose="020B0604020202020204" pitchFamily="34" charset="0"/>
              </a:defRPr>
            </a:lvl5pPr>
            <a:lvl6pPr marL="2514600" indent="-228600" eaLnBrk="0" fontAlgn="base" hangingPunct="0">
              <a:spcBef>
                <a:spcPct val="0"/>
              </a:spcBef>
              <a:spcAft>
                <a:spcPct val="0"/>
              </a:spcAft>
              <a:tabLst>
                <a:tab pos="800100" algn="l"/>
              </a:tabLst>
              <a:defRPr b="1" baseline="-12000">
                <a:solidFill>
                  <a:schemeClr val="tx1"/>
                </a:solidFill>
                <a:latin typeface="Arial" panose="020B0604020202020204" pitchFamily="34" charset="0"/>
              </a:defRPr>
            </a:lvl6pPr>
            <a:lvl7pPr marL="2971800" indent="-228600" eaLnBrk="0" fontAlgn="base" hangingPunct="0">
              <a:spcBef>
                <a:spcPct val="0"/>
              </a:spcBef>
              <a:spcAft>
                <a:spcPct val="0"/>
              </a:spcAft>
              <a:tabLst>
                <a:tab pos="800100" algn="l"/>
              </a:tabLst>
              <a:defRPr b="1" baseline="-12000">
                <a:solidFill>
                  <a:schemeClr val="tx1"/>
                </a:solidFill>
                <a:latin typeface="Arial" panose="020B0604020202020204" pitchFamily="34" charset="0"/>
              </a:defRPr>
            </a:lvl7pPr>
            <a:lvl8pPr marL="3429000" indent="-228600" eaLnBrk="0" fontAlgn="base" hangingPunct="0">
              <a:spcBef>
                <a:spcPct val="0"/>
              </a:spcBef>
              <a:spcAft>
                <a:spcPct val="0"/>
              </a:spcAft>
              <a:tabLst>
                <a:tab pos="800100" algn="l"/>
              </a:tabLst>
              <a:defRPr b="1" baseline="-12000">
                <a:solidFill>
                  <a:schemeClr val="tx1"/>
                </a:solidFill>
                <a:latin typeface="Arial" panose="020B0604020202020204" pitchFamily="34" charset="0"/>
              </a:defRPr>
            </a:lvl8pPr>
            <a:lvl9pPr marL="3886200" indent="-228600" eaLnBrk="0" fontAlgn="base" hangingPunct="0">
              <a:spcBef>
                <a:spcPct val="0"/>
              </a:spcBef>
              <a:spcAft>
                <a:spcPct val="0"/>
              </a:spcAft>
              <a:tabLst>
                <a:tab pos="800100" algn="l"/>
              </a:tabLst>
              <a:defRPr b="1" baseline="-12000">
                <a:solidFill>
                  <a:schemeClr val="tx1"/>
                </a:solidFill>
                <a:latin typeface="Arial" panose="020B0604020202020204" pitchFamily="34" charset="0"/>
              </a:defRPr>
            </a:lvl9pPr>
          </a:lstStyle>
          <a:p>
            <a:pPr eaLnBrk="1" hangingPunct="1">
              <a:buClr>
                <a:srgbClr val="FF00FF"/>
              </a:buClr>
              <a:buFont typeface="Wingdings" panose="05000000000000000000" pitchFamily="2" charset="2"/>
              <a:buNone/>
            </a:pPr>
            <a:endParaRPr lang="en-US" sz="3200" b="0" baseline="0" dirty="0"/>
          </a:p>
        </p:txBody>
      </p:sp>
      <p:sp>
        <p:nvSpPr>
          <p:cNvPr id="16" name="Google Shape;210;p4"/>
          <p:cNvSpPr/>
          <p:nvPr/>
        </p:nvSpPr>
        <p:spPr>
          <a:xfrm>
            <a:off x="2398426" y="-8654"/>
            <a:ext cx="6681406" cy="1020445"/>
          </a:xfrm>
          <a:prstGeom prst="rect">
            <a:avLst/>
          </a:prstGeom>
          <a:noFill/>
          <a:ln>
            <a:noFill/>
          </a:ln>
        </p:spPr>
        <p:txBody>
          <a:bodyPr spcFirstLastPara="1" wrap="square" lIns="91425" tIns="45700" rIns="91425" bIns="45700" anchor="t" anchorCtr="0">
            <a:spAutoFit/>
          </a:bodyPr>
          <a:lstStyle/>
          <a:p>
            <a:pPr lvl="0" algn="ctr">
              <a:lnSpc>
                <a:spcPct val="216000"/>
              </a:lnSpc>
            </a:pPr>
            <a:endParaRPr lang="en-US" sz="2800" dirty="0">
              <a:solidFill>
                <a:srgbClr val="D60093"/>
              </a:solidFill>
            </a:endParaRPr>
          </a:p>
        </p:txBody>
      </p:sp>
      <p:sp>
        <p:nvSpPr>
          <p:cNvPr id="6" name="TextBox 5">
            <a:extLst>
              <a:ext uri="{FF2B5EF4-FFF2-40B4-BE49-F238E27FC236}">
                <a16:creationId xmlns:a16="http://schemas.microsoft.com/office/drawing/2014/main" id="{695FED93-56F0-0582-7FF8-562AD2A0782A}"/>
              </a:ext>
            </a:extLst>
          </p:cNvPr>
          <p:cNvSpPr txBox="1"/>
          <p:nvPr/>
        </p:nvSpPr>
        <p:spPr>
          <a:xfrm>
            <a:off x="762000" y="1986153"/>
            <a:ext cx="10668000" cy="2554545"/>
          </a:xfrm>
          <a:prstGeom prst="rect">
            <a:avLst/>
          </a:prstGeom>
          <a:noFill/>
        </p:spPr>
        <p:txBody>
          <a:bodyPr wrap="square">
            <a:spAutoFit/>
          </a:bodyPr>
          <a:lstStyle/>
          <a:p>
            <a:r>
              <a:rPr lang="en-US" sz="4000" b="0" i="0" dirty="0">
                <a:solidFill>
                  <a:schemeClr val="bg2">
                    <a:lumMod val="10000"/>
                  </a:schemeClr>
                </a:solidFill>
                <a:effectLst/>
                <a:latin typeface="Söhne"/>
              </a:rPr>
              <a:t>Design Thinking is not just for products:</a:t>
            </a:r>
          </a:p>
          <a:p>
            <a:r>
              <a:rPr lang="en-US" sz="4000" b="0" i="0" dirty="0">
                <a:solidFill>
                  <a:schemeClr val="bg2">
                    <a:lumMod val="10000"/>
                  </a:schemeClr>
                </a:solidFill>
                <a:effectLst/>
                <a:latin typeface="Söhne"/>
              </a:rPr>
              <a:t> While design thinking is often associated with product development, it can be applied to various fields, including services, processes, and systems.</a:t>
            </a:r>
            <a:endParaRPr lang="en-IN" sz="4000" dirty="0">
              <a:solidFill>
                <a:schemeClr val="bg2">
                  <a:lumMod val="1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TextBox 5">
            <a:extLst>
              <a:ext uri="{FF2B5EF4-FFF2-40B4-BE49-F238E27FC236}">
                <a16:creationId xmlns:a16="http://schemas.microsoft.com/office/drawing/2014/main" id="{0E5F6D58-9564-5380-6E41-2EF62427C2A5}"/>
              </a:ext>
            </a:extLst>
          </p:cNvPr>
          <p:cNvSpPr txBox="1"/>
          <p:nvPr/>
        </p:nvSpPr>
        <p:spPr>
          <a:xfrm>
            <a:off x="989037" y="1412393"/>
            <a:ext cx="10668000" cy="5016758"/>
          </a:xfrm>
          <a:prstGeom prst="rect">
            <a:avLst/>
          </a:prstGeom>
          <a:noFill/>
        </p:spPr>
        <p:txBody>
          <a:bodyPr wrap="square">
            <a:spAutoFit/>
          </a:bodyPr>
          <a:lstStyle/>
          <a:p>
            <a:r>
              <a:rPr lang="en-US" sz="3200" b="0" i="0" dirty="0">
                <a:solidFill>
                  <a:schemeClr val="bg2">
                    <a:lumMod val="10000"/>
                  </a:schemeClr>
                </a:solidFill>
                <a:effectLst/>
                <a:latin typeface="Söhne"/>
              </a:rPr>
              <a:t>People-Centered Design, </a:t>
            </a:r>
          </a:p>
          <a:p>
            <a:pPr algn="just"/>
            <a:r>
              <a:rPr lang="en-US" sz="3200" b="0" i="0" dirty="0">
                <a:solidFill>
                  <a:schemeClr val="bg2">
                    <a:lumMod val="10000"/>
                  </a:schemeClr>
                </a:solidFill>
                <a:effectLst/>
                <a:latin typeface="Söhne"/>
              </a:rPr>
              <a:t>also known as Human-Centered Design (HCD), is an approach to problem-solving and innovation that prioritizes the needs, preferences, and experiences of the end-users or people who will interact with the product, service, or system being designed. </a:t>
            </a:r>
          </a:p>
          <a:p>
            <a:pPr algn="just"/>
            <a:r>
              <a:rPr lang="en-US" sz="3200" b="0" i="0" dirty="0">
                <a:solidFill>
                  <a:schemeClr val="bg2">
                    <a:lumMod val="10000"/>
                  </a:schemeClr>
                </a:solidFill>
                <a:effectLst/>
                <a:latin typeface="Söhne"/>
              </a:rPr>
              <a:t>The primary focus of People-Centered Design is to create solutions that resonate with and genuinely address the users' requirements, resulting in more effective and user-friendly outcomes.</a:t>
            </a:r>
            <a:endParaRPr lang="en-IN" sz="3200" dirty="0">
              <a:solidFill>
                <a:schemeClr val="bg2">
                  <a:lumMod val="1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180;p2"/>
          <p:cNvSpPr/>
          <p:nvPr/>
        </p:nvSpPr>
        <p:spPr>
          <a:xfrm>
            <a:off x="2398426" y="6341463"/>
            <a:ext cx="9793574" cy="517782"/>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pic>
        <p:nvPicPr>
          <p:cNvPr id="2" name="Picture 2" descr="D:\NAAC\sns1.png"/>
          <p:cNvPicPr>
            <a:picLocks noChangeAspect="1" noChangeArrowheads="1"/>
          </p:cNvPicPr>
          <p:nvPr/>
        </p:nvPicPr>
        <p:blipFill>
          <a:blip r:embed="rId3" cstate="print"/>
          <a:srcRect/>
          <a:stretch>
            <a:fillRect/>
          </a:stretch>
        </p:blipFill>
        <p:spPr bwMode="auto">
          <a:xfrm>
            <a:off x="142740" y="154294"/>
            <a:ext cx="1521168" cy="1460406"/>
          </a:xfrm>
          <a:prstGeom prst="rect">
            <a:avLst/>
          </a:prstGeom>
          <a:noFill/>
          <a:ln w="9525">
            <a:noFill/>
            <a:miter lim="800000"/>
            <a:headEnd/>
            <a:tailEnd/>
          </a:ln>
        </p:spPr>
      </p:pic>
      <p:pic>
        <p:nvPicPr>
          <p:cNvPr id="5" name="Google Shape;169;p1"/>
          <p:cNvPicPr preferRelativeResize="0"/>
          <p:nvPr/>
        </p:nvPicPr>
        <p:blipFill rotWithShape="1">
          <a:blip r:embed="rId4"/>
          <a:srcRect r="3217"/>
          <a:stretch>
            <a:fillRect/>
          </a:stretch>
        </p:blipFill>
        <p:spPr>
          <a:xfrm>
            <a:off x="10583055" y="100693"/>
            <a:ext cx="1424065" cy="1158481"/>
          </a:xfrm>
          <a:prstGeom prst="rect">
            <a:avLst/>
          </a:prstGeom>
          <a:noFill/>
          <a:ln>
            <a:noFill/>
          </a:ln>
        </p:spPr>
      </p:pic>
      <p:sp>
        <p:nvSpPr>
          <p:cNvPr id="8" name="Google Shape;167;p1"/>
          <p:cNvSpPr/>
          <p:nvPr/>
        </p:nvSpPr>
        <p:spPr>
          <a:xfrm>
            <a:off x="18707100" y="0"/>
            <a:ext cx="2628900" cy="10287000"/>
          </a:xfrm>
          <a:prstGeom prst="rect">
            <a:avLst/>
          </a:prstGeom>
          <a:solidFill>
            <a:schemeClr val="lt1"/>
          </a:solidFill>
          <a:ln>
            <a:noFill/>
          </a:ln>
        </p:spPr>
        <p:txBody>
          <a:bodyPr spcFirstLastPara="1" wrap="square" lIns="91425" tIns="91425" rIns="91425" bIns="91425" anchor="ctr" anchorCtr="0">
            <a:noAutofit/>
          </a:bodyPr>
          <a:lstStyle/>
          <a:p>
            <a:endParaRPr/>
          </a:p>
        </p:txBody>
      </p:sp>
      <p:sp>
        <p:nvSpPr>
          <p:cNvPr id="9" name="Google Shape;188;p2"/>
          <p:cNvSpPr txBox="1">
            <a:spLocks noGrp="1"/>
          </p:cNvSpPr>
          <p:nvPr>
            <p:ph type="sldNum" idx="12"/>
          </p:nvPr>
        </p:nvSpPr>
        <p:spPr>
          <a:xfrm>
            <a:off x="9708629" y="6341464"/>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r>
              <a:rPr lang="en-US" dirty="0"/>
              <a:t>/12</a:t>
            </a:r>
            <a:endParaRPr dirty="0"/>
          </a:p>
        </p:txBody>
      </p:sp>
      <p:sp>
        <p:nvSpPr>
          <p:cNvPr id="11" name="Google Shape;189;p2"/>
          <p:cNvSpPr txBox="1">
            <a:spLocks noGrp="1"/>
          </p:cNvSpPr>
          <p:nvPr>
            <p:ph type="ftr" idx="11"/>
          </p:nvPr>
        </p:nvSpPr>
        <p:spPr>
          <a:xfrm>
            <a:off x="381000" y="6341463"/>
            <a:ext cx="11811000" cy="381000"/>
          </a:xfrm>
          <a:prstGeom prst="rect">
            <a:avLst/>
          </a:prstGeom>
          <a:noFill/>
          <a:ln>
            <a:noFill/>
          </a:ln>
        </p:spPr>
        <p:txBody>
          <a:bodyPr spcFirstLastPara="1" wrap="square" lIns="91425" tIns="45700" rIns="91425" bIns="45700" anchor="ctr" anchorCtr="0">
            <a:noAutofit/>
          </a:bodyPr>
          <a:lstStyle/>
          <a:p>
            <a:pPr lvl="0"/>
            <a:r>
              <a:rPr lang="en-US" dirty="0"/>
              <a:t>Software Testing  - </a:t>
            </a:r>
            <a:r>
              <a:rPr lang="en-US" dirty="0" err="1"/>
              <a:t>Dr</a:t>
            </a:r>
            <a:r>
              <a:rPr lang="en-US" dirty="0"/>
              <a:t> </a:t>
            </a:r>
            <a:r>
              <a:rPr lang="en-US" dirty="0" err="1"/>
              <a:t>S.Vengatesh</a:t>
            </a:r>
            <a:r>
              <a:rPr lang="en-US" dirty="0"/>
              <a:t> </a:t>
            </a:r>
            <a:r>
              <a:rPr lang="en-US" dirty="0" err="1"/>
              <a:t>kumar</a:t>
            </a:r>
            <a:r>
              <a:rPr lang="en-US" dirty="0"/>
              <a:t> </a:t>
            </a:r>
          </a:p>
        </p:txBody>
      </p:sp>
      <p:sp>
        <p:nvSpPr>
          <p:cNvPr id="14" name="Google Shape;244;p6"/>
          <p:cNvSpPr/>
          <p:nvPr/>
        </p:nvSpPr>
        <p:spPr>
          <a:xfrm>
            <a:off x="11657037" y="1428267"/>
            <a:ext cx="65270" cy="4595907"/>
          </a:xfrm>
          <a:prstGeom prst="rect">
            <a:avLst/>
          </a:prstGeom>
          <a:solidFill>
            <a:schemeClr val="bg1">
              <a:lumMod val="8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10;p4"/>
          <p:cNvSpPr/>
          <p:nvPr/>
        </p:nvSpPr>
        <p:spPr>
          <a:xfrm>
            <a:off x="2194185" y="865447"/>
            <a:ext cx="8184629" cy="5047495"/>
          </a:xfrm>
          <a:prstGeom prst="rect">
            <a:avLst/>
          </a:prstGeom>
          <a:noFill/>
          <a:ln>
            <a:noFill/>
          </a:ln>
        </p:spPr>
        <p:txBody>
          <a:bodyPr spcFirstLastPara="1" wrap="square" lIns="91425" tIns="45700" rIns="91425" bIns="45700" anchor="t" anchorCtr="0">
            <a:spAutoFit/>
          </a:bodyPr>
          <a:lstStyle/>
          <a:p>
            <a:pPr algn="just">
              <a:buFont typeface="+mj-lt"/>
              <a:buAutoNum type="arabicPeriod"/>
            </a:pPr>
            <a:r>
              <a:rPr lang="en-US" sz="2800" b="0" i="0" dirty="0">
                <a:solidFill>
                  <a:schemeClr val="bg2">
                    <a:lumMod val="10000"/>
                  </a:schemeClr>
                </a:solidFill>
                <a:effectLst/>
                <a:latin typeface="Söhne"/>
              </a:rPr>
              <a:t>Empathy: Understanding and empathizing with the target users is at the core of People-Centered Design. Designers immerse themselves in the users' context, observing their behavior, listening to their needs, and gaining insights into their emotions and motivations.</a:t>
            </a:r>
          </a:p>
          <a:p>
            <a:pPr algn="just"/>
            <a:endParaRPr lang="en-US" sz="2800" b="0" i="0" dirty="0">
              <a:solidFill>
                <a:schemeClr val="bg2">
                  <a:lumMod val="10000"/>
                </a:schemeClr>
              </a:solidFill>
              <a:effectLst/>
              <a:latin typeface="Söhne"/>
            </a:endParaRPr>
          </a:p>
          <a:p>
            <a:pPr algn="just"/>
            <a:r>
              <a:rPr lang="en-US" sz="2800" b="0" i="0" dirty="0">
                <a:solidFill>
                  <a:schemeClr val="bg2">
                    <a:lumMod val="10000"/>
                  </a:schemeClr>
                </a:solidFill>
                <a:effectLst/>
                <a:latin typeface="Söhne"/>
              </a:rPr>
              <a:t>2.Inclusive Approach: People-Centered Design aims to be inclusive, considering the needs of diverse user groups, including individuals with disabilities, different cultural backgrounds, and varying skill levels.</a:t>
            </a:r>
          </a:p>
          <a:p>
            <a:pPr algn="just" defTabSz="685800" eaLnBrk="0" fontAlgn="base" hangingPunct="0">
              <a:lnSpc>
                <a:spcPct val="150000"/>
              </a:lnSpc>
              <a:spcBef>
                <a:spcPct val="0"/>
              </a:spcBef>
              <a:spcAft>
                <a:spcPct val="0"/>
              </a:spcAft>
            </a:pPr>
            <a:endParaRPr lang="en-US" sz="2800" b="1" i="0" u="none" strike="noStrike" cap="none" dirty="0">
              <a:solidFill>
                <a:schemeClr val="bg2">
                  <a:lumMod val="10000"/>
                </a:schemeClr>
              </a:solidFill>
              <a:latin typeface="Cambria" panose="02040503050406030204" pitchFamily="18" charset="0"/>
              <a:ea typeface="Cambria" panose="02040503050406030204" pitchFamily="18" charset="0"/>
              <a:cs typeface="Cambria" panose="02040503050406030204"/>
              <a:sym typeface="Cambria" panose="02040503050406030204"/>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1590</Words>
  <Application>Microsoft Office PowerPoint</Application>
  <PresentationFormat>Widescreen</PresentationFormat>
  <Paragraphs>160</Paragraphs>
  <Slides>27</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Cambria</vt:lpstr>
      <vt:lpstr>Söhne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PRIYASEKAR</dc:creator>
  <cp:lastModifiedBy>sukesh v</cp:lastModifiedBy>
  <cp:revision>119</cp:revision>
  <dcterms:created xsi:type="dcterms:W3CDTF">2016-07-26T08:22:00Z</dcterms:created>
  <dcterms:modified xsi:type="dcterms:W3CDTF">2023-07-24T18:30:16Z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38850149D42C4E89B0A1CFA75ED91A31</vt:lpwstr>
  </property>
  <property fmtid="{D5CDD505-2E9C-101B-9397-08002B2CF9AE}" pid="3" name="KSOProductBuildVer">
    <vt:lpwstr>1033-11.2.0.11440</vt:lpwstr>
  </property>
</Properties>
</file>